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312" r:id="rId2"/>
    <p:sldId id="333" r:id="rId3"/>
    <p:sldId id="322" r:id="rId4"/>
    <p:sldId id="330" r:id="rId5"/>
    <p:sldId id="329" r:id="rId6"/>
    <p:sldId id="323" r:id="rId7"/>
    <p:sldId id="324" r:id="rId8"/>
    <p:sldId id="331" r:id="rId9"/>
    <p:sldId id="321" r:id="rId10"/>
    <p:sldId id="334" r:id="rId11"/>
    <p:sldId id="325" r:id="rId12"/>
    <p:sldId id="326" r:id="rId13"/>
    <p:sldId id="327" r:id="rId14"/>
    <p:sldId id="29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1" autoAdjust="0"/>
  </p:normalViewPr>
  <p:slideViewPr>
    <p:cSldViewPr>
      <p:cViewPr varScale="1">
        <p:scale>
          <a:sx n="75" d="100"/>
          <a:sy n="75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11027-DBCC-46DA-90A7-A96B4E2F8D2B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FC29B-F363-41BB-AFA3-94A891C873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555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6840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Specific,</a:t>
            </a:r>
            <a:r>
              <a:rPr lang="en-US" baseline="0" dirty="0" smtClean="0"/>
              <a:t> Measurable, Actionable, Relevant, Timely</a:t>
            </a:r>
          </a:p>
          <a:p>
            <a:r>
              <a:rPr lang="en-US" dirty="0" smtClean="0"/>
              <a:t>Keep It Simple</a:t>
            </a:r>
            <a:r>
              <a:rPr lang="en-US" baseline="0" dirty="0" smtClean="0"/>
              <a:t> Stupid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9D0F1-5D3A-43DD-8922-C6F51E39E60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357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F361EBFC-F179-4987-8071-EBD978AAE6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3" y="220663"/>
            <a:ext cx="8359775" cy="5762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7088" y="1341438"/>
            <a:ext cx="8035925" cy="20113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088" y="3505200"/>
            <a:ext cx="8035925" cy="20113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598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curitymetrics.org/" TargetMode="External"/><Relationship Id="rId2" Type="http://schemas.openxmlformats.org/officeDocument/2006/relationships/hyperlink" Target="http://www.metricscenter.org/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" y="3048000"/>
            <a:ext cx="89916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/>
              <a:t>Урок 3. </a:t>
            </a:r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информационной безопасности</a:t>
            </a:r>
            <a:endParaRPr lang="ru-RU" altLang="ru-RU" sz="3000" b="1" dirty="0" smtClean="0"/>
          </a:p>
        </p:txBody>
      </p:sp>
      <p:sp>
        <p:nvSpPr>
          <p:cNvPr id="6147" name="Заголовок 1"/>
          <p:cNvSpPr>
            <a:spLocks noGrp="1"/>
          </p:cNvSpPr>
          <p:nvPr>
            <p:ph type="ctrTitle"/>
          </p:nvPr>
        </p:nvSpPr>
        <p:spPr>
          <a:xfrm>
            <a:off x="76200" y="1506538"/>
            <a:ext cx="8991600" cy="1470025"/>
          </a:xfrm>
        </p:spPr>
        <p:txBody>
          <a:bodyPr/>
          <a:lstStyle/>
          <a:p>
            <a:pPr eaLnBrk="1" hangingPunct="1"/>
            <a:r>
              <a:rPr lang="ru-RU" altLang="ru-RU" sz="3900" dirty="0" smtClean="0"/>
              <a:t>Информационная безопасность</a:t>
            </a:r>
            <a:r>
              <a:rPr lang="en-US" altLang="ru-RU" sz="3900" dirty="0" smtClean="0"/>
              <a:t/>
            </a:r>
            <a:br>
              <a:rPr lang="en-US" altLang="ru-RU" sz="3900" dirty="0" smtClean="0"/>
            </a:br>
            <a:r>
              <a:rPr lang="ru-RU" altLang="ru-RU" sz="3900" dirty="0" smtClean="0"/>
              <a:t>организации</a:t>
            </a:r>
          </a:p>
        </p:txBody>
      </p:sp>
      <p:sp>
        <p:nvSpPr>
          <p:cNvPr id="6148" name="Подзаголовок 2"/>
          <p:cNvSpPr txBox="1">
            <a:spLocks/>
          </p:cNvSpPr>
          <p:nvPr/>
        </p:nvSpPr>
        <p:spPr bwMode="auto">
          <a:xfrm>
            <a:off x="971550" y="5373688"/>
            <a:ext cx="81010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ru-RU" altLang="ru-RU" sz="3000">
                <a:solidFill>
                  <a:schemeClr val="tx2"/>
                </a:solidFill>
              </a:rPr>
              <a:t>Лысяк Александр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en-US" altLang="ru-RU" sz="30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167063" y="6473825"/>
            <a:ext cx="370840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</p:spTree>
    <p:extLst>
      <p:ext uri="{BB962C8B-B14F-4D97-AF65-F5344CB8AC3E}">
        <p14:creationId xmlns="" xmlns:p14="http://schemas.microsoft.com/office/powerpoint/2010/main" val="278375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836514"/>
            <a:ext cx="8359775" cy="576262"/>
          </a:xfrm>
        </p:spPr>
        <p:txBody>
          <a:bodyPr>
            <a:noAutofit/>
          </a:bodyPr>
          <a:lstStyle/>
          <a:p>
            <a:pPr eaLnBrk="1" hangingPunct="1"/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Параметры метрик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2910" y="1628800"/>
            <a:ext cx="8358246" cy="5014910"/>
          </a:xfrm>
          <a:noFill/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ja-JP" sz="3000" u="sng" dirty="0" smtClean="0"/>
              <a:t>Параметры метрики</a:t>
            </a:r>
            <a:r>
              <a:rPr lang="ru-RU" altLang="ja-JP" sz="3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Название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Описание (сущность)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Единицы измерения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Цель / диапазон нормальных значений</a:t>
            </a:r>
            <a:endParaRPr lang="en-US" altLang="ja-JP" sz="30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Методы измерения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Периодичность измерения</a:t>
            </a:r>
          </a:p>
          <a:p>
            <a:pPr eaLnBrk="1" hangingPunct="1">
              <a:lnSpc>
                <a:spcPct val="80000"/>
              </a:lnSpc>
            </a:pPr>
            <a:endParaRPr lang="ru-RU" altLang="ja-JP" sz="30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89339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71480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 метрик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2910" y="1500174"/>
            <a:ext cx="8358246" cy="5143536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Антивирусные</a:t>
            </a:r>
            <a:r>
              <a:rPr lang="en-US" altLang="ja-JP" sz="3000" dirty="0" smtClean="0">
                <a:ea typeface="ＭＳ Ｐゴシック" charset="-128"/>
              </a:rPr>
              <a:t>/</a:t>
            </a:r>
            <a:r>
              <a:rPr lang="ru-RU" altLang="ja-JP" sz="3000" dirty="0" err="1" smtClean="0"/>
              <a:t>антиспам</a:t>
            </a:r>
            <a:r>
              <a:rPr lang="ru-RU" altLang="ja-JP" sz="3000" dirty="0" smtClean="0"/>
              <a:t> системы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класса </a:t>
            </a:r>
            <a:r>
              <a:rPr lang="en-US" altLang="ja-JP" sz="3000" dirty="0" smtClean="0">
                <a:ea typeface="ＭＳ Ｐゴシック" charset="-128"/>
              </a:rPr>
              <a:t>SEIM/IDS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Ручной сбор (системы управления проектами, контроля трудозатрат)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Результаты аудитов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управления сетью (инвентаризация)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Система контроля изменений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мониторинга и управления уязвимостями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3000" dirty="0" smtClean="0"/>
              <a:t>Системы контроля соответствия стандартам (</a:t>
            </a:r>
            <a:r>
              <a:rPr lang="en-US" altLang="ja-JP" sz="3000" dirty="0" smtClean="0">
                <a:ea typeface="ＭＳ Ｐゴシック" charset="-128"/>
              </a:rPr>
              <a:t>Compliance management</a:t>
            </a:r>
            <a:r>
              <a:rPr lang="ru-RU" altLang="ja-JP" sz="3000" dirty="0" smtClean="0"/>
              <a:t>)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34878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я хуже?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341438"/>
            <a:ext cx="8064500" cy="4319587"/>
          </a:xfrm>
          <a:noFill/>
        </p:spPr>
        <p:txBody>
          <a:bodyPr/>
          <a:lstStyle/>
          <a:p>
            <a:pPr eaLnBrk="1" hangingPunct="1"/>
            <a:r>
              <a:rPr lang="ru-RU" altLang="ja-JP" dirty="0" smtClean="0"/>
              <a:t>Оценка динамики показателей</a:t>
            </a:r>
          </a:p>
          <a:p>
            <a:pPr eaLnBrk="1" hangingPunct="1"/>
            <a:r>
              <a:rPr lang="ru-RU" altLang="ja-JP" dirty="0" smtClean="0"/>
              <a:t>Сравнение с мировой практикой </a:t>
            </a:r>
          </a:p>
          <a:p>
            <a:pPr eaLnBrk="1" hangingPunct="1">
              <a:buFontTx/>
              <a:buNone/>
            </a:pPr>
            <a:endParaRPr lang="ru-RU" altLang="ja-JP" dirty="0" smtClean="0"/>
          </a:p>
          <a:p>
            <a:pPr eaLnBrk="1" hangingPunct="1"/>
            <a:r>
              <a:rPr lang="ru-RU" altLang="ja-JP" dirty="0" smtClean="0"/>
              <a:t>Где брать метрики?</a:t>
            </a:r>
          </a:p>
          <a:p>
            <a:pPr lvl="1" eaLnBrk="1" hangingPunct="1"/>
            <a:r>
              <a:rPr lang="en-US" altLang="ja-JP" dirty="0" smtClean="0">
                <a:ea typeface="ＭＳ Ｐゴシック" charset="-128"/>
              </a:rPr>
              <a:t>NIST Special publication</a:t>
            </a:r>
          </a:p>
          <a:p>
            <a:pPr lvl="1" eaLnBrk="1" hangingPunct="1"/>
            <a:r>
              <a:rPr lang="en-US" altLang="ja-JP" dirty="0" smtClean="0">
                <a:ea typeface="ＭＳ Ｐゴシック" charset="-128"/>
              </a:rPr>
              <a:t>Center of Internet Security</a:t>
            </a:r>
          </a:p>
          <a:p>
            <a:pPr lvl="1" eaLnBrk="1" hangingPunct="1"/>
            <a:r>
              <a:rPr lang="ru-RU" altLang="ja-JP" sz="1600" dirty="0" smtClean="0">
                <a:hlinkClick r:id="rId2"/>
              </a:rPr>
              <a:t>http://www.metricscenter.org/</a:t>
            </a:r>
            <a:endParaRPr lang="en-US" altLang="ja-JP" sz="1600" dirty="0" smtClean="0">
              <a:ea typeface="ＭＳ Ｐゴシック" charset="-128"/>
            </a:endParaRPr>
          </a:p>
          <a:p>
            <a:pPr lvl="1" eaLnBrk="1" hangingPunct="1"/>
            <a:r>
              <a:rPr lang="ru-RU" altLang="ja-JP" sz="1600" dirty="0" smtClean="0">
                <a:hlinkClick r:id="rId3"/>
              </a:rPr>
              <a:t>http://www.securitymetrics.org</a:t>
            </a:r>
            <a:r>
              <a:rPr lang="en-US" altLang="ja-JP" sz="1600" dirty="0" smtClean="0">
                <a:ea typeface="ＭＳ Ｐゴシック" charset="-128"/>
              </a:rPr>
              <a:t> </a:t>
            </a:r>
            <a:endParaRPr lang="ru-RU" altLang="ja-JP" sz="16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17409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32656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Резюме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908720"/>
            <a:ext cx="8568630" cy="5327798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altLang="ja-JP" dirty="0" smtClean="0"/>
              <a:t>Метрики безопасности применимы практически к любому процессу ИБ.</a:t>
            </a:r>
          </a:p>
          <a:p>
            <a:pPr eaLnBrk="1" hangingPunct="1"/>
            <a:r>
              <a:rPr lang="ru-RU" altLang="ja-JP" dirty="0" smtClean="0"/>
              <a:t>Метрики позволяют общаться с бизнесом в привычных терминах управления проектами и бизнес-целями.</a:t>
            </a:r>
          </a:p>
          <a:p>
            <a:pPr eaLnBrk="1" hangingPunct="1"/>
            <a:r>
              <a:rPr lang="ru-RU" altLang="ja-JP" dirty="0" smtClean="0">
                <a:ea typeface="ＭＳ Ｐゴシック" charset="-128"/>
              </a:rPr>
              <a:t>Метрики позволяют оценить реальную эффективность процессов ИБ организации в терминах бизнес-целей и помогают в принятии управленческих решений.</a:t>
            </a:r>
            <a:endParaRPr lang="en-US" altLang="ja-JP" dirty="0" smtClean="0">
              <a:ea typeface="ＭＳ Ｐゴシック" charset="-128"/>
            </a:endParaRPr>
          </a:p>
          <a:p>
            <a:pPr eaLnBrk="1" hangingPunct="1"/>
            <a:r>
              <a:rPr lang="ru-RU" altLang="ja-JP" dirty="0" smtClean="0"/>
              <a:t>Метрики позволяют оценивать динамику процессов и проводить сравнение с общемировой практикой.</a:t>
            </a:r>
          </a:p>
          <a:p>
            <a:pPr eaLnBrk="1" hangingPunct="1"/>
            <a:r>
              <a:rPr lang="ru-RU" altLang="ja-JP" dirty="0" smtClean="0"/>
              <a:t>Большое количество метрик может автоматизировано оцениваться с системами класса </a:t>
            </a:r>
            <a:r>
              <a:rPr lang="en-US" altLang="ja-JP" dirty="0" smtClean="0">
                <a:ea typeface="ＭＳ Ｐゴシック" charset="-128"/>
              </a:rPr>
              <a:t>SIEM</a:t>
            </a:r>
            <a:r>
              <a:rPr lang="ru-RU" altLang="ja-JP" dirty="0" smtClean="0">
                <a:ea typeface="ＭＳ Ｐゴシック" charset="-128"/>
              </a:rPr>
              <a:t>.</a:t>
            </a:r>
            <a:endParaRPr lang="ru-RU" altLang="ja-JP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7079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77724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5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за внимание!</a:t>
            </a:r>
            <a:endParaRPr lang="ru-RU" sz="5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952500"/>
            <a:ext cx="8821042" cy="1362075"/>
          </a:xfrm>
        </p:spPr>
        <p:txBody>
          <a:bodyPr>
            <a:normAutofit/>
          </a:bodyPr>
          <a:lstStyle/>
          <a:p>
            <a:r>
              <a:rPr lang="ru-RU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информационной безопасности</a:t>
            </a:r>
            <a:endParaRPr lang="ru-RU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313575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измерять ИБ?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064500" cy="4319587"/>
          </a:xfrm>
          <a:noFill/>
        </p:spPr>
        <p:txBody>
          <a:bodyPr>
            <a:noAutofit/>
          </a:bodyPr>
          <a:lstStyle/>
          <a:p>
            <a:r>
              <a:rPr lang="ru-RU" dirty="0"/>
              <a:t>Безопасность с </a:t>
            </a:r>
            <a:r>
              <a:rPr lang="ru-RU" dirty="0" smtClean="0"/>
              <a:t>позиции бизнеса </a:t>
            </a:r>
            <a:r>
              <a:rPr lang="ru-RU" dirty="0"/>
              <a:t>– </a:t>
            </a:r>
            <a:r>
              <a:rPr lang="ru-RU" dirty="0" smtClean="0"/>
              <a:t>инвестиции в процесс</a:t>
            </a:r>
            <a:r>
              <a:rPr lang="ru-RU" dirty="0"/>
              <a:t>, </a:t>
            </a:r>
            <a:r>
              <a:rPr lang="ru-RU" dirty="0" smtClean="0"/>
              <a:t>направленный на достижение бизнес-целей (прибыль, </a:t>
            </a:r>
            <a:r>
              <a:rPr lang="ru-RU" dirty="0" err="1" smtClean="0"/>
              <a:t>завоёвывание</a:t>
            </a:r>
            <a:r>
              <a:rPr lang="ru-RU" dirty="0" smtClean="0"/>
              <a:t> доверия, репутации, расширение рынка). </a:t>
            </a:r>
          </a:p>
          <a:p>
            <a:r>
              <a:rPr lang="ru-RU" altLang="ja-JP" dirty="0" smtClean="0"/>
              <a:t>Показать вклад ИБ в достижение целей можно только измерив эффективность ИБ.</a:t>
            </a:r>
          </a:p>
          <a:p>
            <a:r>
              <a:rPr lang="ru-RU" altLang="ja-JP" dirty="0" smtClean="0"/>
              <a:t>Обоснование требований / инвестиций.</a:t>
            </a:r>
          </a:p>
          <a:p>
            <a:r>
              <a:rPr lang="ru-RU" altLang="ja-JP" dirty="0"/>
              <a:t>Выполнение требований </a:t>
            </a:r>
            <a:r>
              <a:rPr lang="en-US" altLang="ja-JP" dirty="0"/>
              <a:t>SLA.</a:t>
            </a:r>
            <a:endParaRPr lang="ru-RU" altLang="ja-JP" dirty="0"/>
          </a:p>
          <a:p>
            <a:pPr lvl="1"/>
            <a:endParaRPr lang="en-US" altLang="ja-JP" dirty="0" smtClean="0"/>
          </a:p>
          <a:p>
            <a:endParaRPr lang="ru-RU" altLang="ja-JP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90886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безопасности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393016" cy="5240624"/>
          </a:xfrm>
          <a:noFill/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ja-JP" u="sng" dirty="0" smtClean="0"/>
              <a:t>Что такое метрика ИБ</a:t>
            </a:r>
            <a:r>
              <a:rPr lang="ru-RU" altLang="ja-JP" dirty="0" smtClean="0"/>
              <a:t>:</a:t>
            </a:r>
          </a:p>
          <a:p>
            <a:pPr eaLnBrk="1" hangingPunct="1"/>
            <a:r>
              <a:rPr lang="ru-RU" altLang="ja-JP" dirty="0" smtClean="0"/>
              <a:t>Метрика ИБ – метод количественного измерения некоторых «безопасных» свойств информационной системы, показывающих её эффективность.</a:t>
            </a:r>
          </a:p>
          <a:p>
            <a:pPr marL="0" indent="0" eaLnBrk="1" hangingPunct="1">
              <a:buNone/>
            </a:pPr>
            <a:r>
              <a:rPr lang="ru-RU" altLang="ja-JP" u="sng" dirty="0" smtClean="0"/>
              <a:t>Зачем метрики ИБ нужны</a:t>
            </a:r>
            <a:r>
              <a:rPr lang="ru-RU" altLang="ja-JP" dirty="0" smtClean="0"/>
              <a:t>:</a:t>
            </a:r>
          </a:p>
          <a:p>
            <a:r>
              <a:rPr lang="ru-RU" altLang="ja-JP" dirty="0" smtClean="0"/>
              <a:t>Показ эффективности процессов ИБ в достижении бизнес-целей.</a:t>
            </a:r>
          </a:p>
          <a:p>
            <a:r>
              <a:rPr lang="ru-RU" altLang="ja-JP" dirty="0" smtClean="0"/>
              <a:t>Показ влияния изменения конкретных «безопасных» свойств ИС на бизнес-цели.</a:t>
            </a:r>
          </a:p>
          <a:p>
            <a:r>
              <a:rPr lang="ru-RU" altLang="ja-JP" dirty="0" smtClean="0"/>
              <a:t>Выявление аномалий и скрытых нарушений ИБ: снижение скрытых рисков.</a:t>
            </a:r>
          </a:p>
          <a:p>
            <a:endParaRPr lang="ru-RU" altLang="ja-JP" dirty="0" smtClean="0"/>
          </a:p>
          <a:p>
            <a:endParaRPr lang="ru-RU" altLang="ja-JP" dirty="0"/>
          </a:p>
          <a:p>
            <a:pPr marL="0" indent="0" eaLnBrk="1" hangingPunct="1">
              <a:buNone/>
            </a:pPr>
            <a:endParaRPr lang="ru-RU" altLang="ja-JP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91879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84225" y="571480"/>
            <a:ext cx="7931179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безопасности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428736"/>
            <a:ext cx="8064500" cy="4319587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ru-RU" altLang="ja-JP" dirty="0" smtClean="0"/>
              <a:t>Однозначно измеряются, без «экспертного мнения»</a:t>
            </a:r>
          </a:p>
          <a:p>
            <a:pPr eaLnBrk="1" hangingPunct="1"/>
            <a:r>
              <a:rPr lang="ru-RU" altLang="ja-JP" dirty="0" smtClean="0"/>
              <a:t>Доступны для расчета и анализа (предпочтительно автоматически)</a:t>
            </a:r>
          </a:p>
          <a:p>
            <a:pPr eaLnBrk="1" hangingPunct="1"/>
            <a:r>
              <a:rPr lang="ru-RU" altLang="ja-JP" dirty="0" smtClean="0"/>
              <a:t>Имеют количественное выражение (не "высокий", "средний", "низкий")</a:t>
            </a:r>
          </a:p>
          <a:p>
            <a:pPr eaLnBrk="1" hangingPunct="1"/>
            <a:r>
              <a:rPr lang="ru-RU" altLang="ja-JP" dirty="0" smtClean="0"/>
              <a:t>Измеряются в пригодных для анализа величинах, таких как "ошибки", "часы", "стоимость"</a:t>
            </a:r>
          </a:p>
          <a:p>
            <a:pPr eaLnBrk="1" hangingPunct="1"/>
            <a:r>
              <a:rPr lang="ru-RU" altLang="ja-JP" dirty="0" smtClean="0"/>
              <a:t>Понятны и указывают на проблемную область и возможные решения (тест  «Ну, и?")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235848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88640"/>
            <a:ext cx="7772400" cy="7032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метрик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712968" cy="554461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Технические средства защиты: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Количество изменений конфигурации МЭ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Количество заблокированных соединений / атак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%узлов с установленным МЭ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%узлов с регулярно обновляемыми антивирусными базами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Повышение осведомленности сотрудников:</a:t>
            </a:r>
          </a:p>
          <a:p>
            <a:pPr lvl="1" eaLnBrk="1" hangingPunct="1">
              <a:lnSpc>
                <a:spcPct val="90000"/>
              </a:lnSpc>
            </a:pPr>
            <a:r>
              <a:rPr lang="ru-RU" dirty="0" smtClean="0"/>
              <a:t>% обученных, заходы на сайт, % нарушающих парольную политику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Соответствие требованиям: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en-US" sz="2400" dirty="0"/>
              <a:t>% </a:t>
            </a:r>
            <a:r>
              <a:rPr lang="ru-RU" sz="2400" dirty="0"/>
              <a:t>соответствия стандартам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ru-RU" sz="2400" dirty="0"/>
              <a:t>Ап-тайм внешнего сервиса / </a:t>
            </a:r>
            <a:r>
              <a:rPr lang="ru-RU" sz="2400" dirty="0" smtClean="0"/>
              <a:t>сайта</a:t>
            </a:r>
          </a:p>
          <a:p>
            <a:pPr marL="548640" lvl="2" indent="-274320">
              <a:lnSpc>
                <a:spcPct val="90000"/>
              </a:lnSpc>
              <a:spcBef>
                <a:spcPts val="580"/>
              </a:spcBef>
              <a:buClr>
                <a:schemeClr val="accent1"/>
              </a:buClr>
            </a:pPr>
            <a:r>
              <a:rPr lang="ru-RU" sz="2400" dirty="0" smtClean="0"/>
              <a:t>Среднее время предоставления доступа после запроса</a:t>
            </a:r>
            <a:endParaRPr lang="ru-RU" sz="2400" dirty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Активность: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Среднеквартальное число новых пользователей / клиентов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% отказов пользователей (не закончивших регистрацию)</a:t>
            </a:r>
          </a:p>
          <a:p>
            <a:pPr lvl="1">
              <a:lnSpc>
                <a:spcPct val="90000"/>
              </a:lnSpc>
            </a:pPr>
            <a:r>
              <a:rPr lang="ru-RU" dirty="0" smtClean="0"/>
              <a:t>Число поступивших жалоб на работу сервиса / сайта / …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27322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8359775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Повод для гордости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472" y="1571612"/>
            <a:ext cx="8064500" cy="4319587"/>
          </a:xfrm>
          <a:noFill/>
        </p:spPr>
        <p:txBody>
          <a:bodyPr/>
          <a:lstStyle/>
          <a:p>
            <a:pPr eaLnBrk="1" hangingPunct="1"/>
            <a:r>
              <a:rPr lang="ru-RU" altLang="ja-JP" dirty="0" smtClean="0"/>
              <a:t>Количество «заблокированных</a:t>
            </a:r>
            <a:r>
              <a:rPr lang="en-US" altLang="ja-JP" dirty="0" smtClean="0">
                <a:ea typeface="ＭＳ Ｐゴシック" charset="-128"/>
              </a:rPr>
              <a:t> </a:t>
            </a:r>
            <a:r>
              <a:rPr lang="ru-RU" altLang="ja-JP" dirty="0" smtClean="0"/>
              <a:t>вирусов»</a:t>
            </a:r>
          </a:p>
          <a:p>
            <a:pPr eaLnBrk="1" hangingPunct="1"/>
            <a:r>
              <a:rPr lang="ru-RU" altLang="ja-JP" dirty="0" smtClean="0"/>
              <a:t>Количество «отраженных сетевых атак»</a:t>
            </a:r>
          </a:p>
          <a:p>
            <a:pPr eaLnBrk="1" hangingPunct="1"/>
            <a:r>
              <a:rPr lang="ru-RU" altLang="ja-JP" dirty="0" smtClean="0"/>
              <a:t>Количество отфильтрованного </a:t>
            </a:r>
            <a:r>
              <a:rPr lang="ru-RU" altLang="ja-JP" dirty="0" err="1" smtClean="0"/>
              <a:t>СПАМа</a:t>
            </a:r>
            <a:endParaRPr lang="ru-RU" altLang="ja-JP" dirty="0" smtClean="0"/>
          </a:p>
          <a:p>
            <a:pPr eaLnBrk="1" hangingPunct="1">
              <a:buFontTx/>
              <a:buNone/>
            </a:pPr>
            <a:r>
              <a:rPr lang="ru-RU" altLang="ja-JP" dirty="0" smtClean="0"/>
              <a:t>ИЛИ</a:t>
            </a:r>
          </a:p>
          <a:p>
            <a:pPr eaLnBrk="1" hangingPunct="1"/>
            <a:r>
              <a:rPr lang="ru-RU" altLang="ja-JP" dirty="0" smtClean="0"/>
              <a:t>Процент узлов с обновляемыми антивирусными базами</a:t>
            </a:r>
          </a:p>
          <a:p>
            <a:pPr eaLnBrk="1" hangingPunct="1"/>
            <a:r>
              <a:rPr lang="ru-RU" altLang="ja-JP" dirty="0" smtClean="0"/>
              <a:t>Отношение количества вирусов в исходящей и входящей почте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145696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428604"/>
            <a:ext cx="7772400" cy="7032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Примеры метрик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394700" cy="5256584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u="sng" dirty="0" smtClean="0"/>
              <a:t>Какие метрики вводить не стоит</a:t>
            </a:r>
            <a:r>
              <a:rPr lang="ru-RU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Число случаев несанкционированного использования системы.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% снижения рисков ИБ.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% предотвращённых инцидентов.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Кол-во запущенных проектов.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Доход от внедрения СЗИ.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Среднесуточное число сетевых соединений.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Количество выявленного </a:t>
            </a:r>
            <a:r>
              <a:rPr lang="ru-RU" dirty="0" err="1" smtClean="0"/>
              <a:t>СПАМа</a:t>
            </a:r>
            <a:r>
              <a:rPr lang="ru-RU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ru-RU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u="sng" dirty="0" smtClean="0"/>
              <a:t>Особый подход:</a:t>
            </a:r>
            <a:r>
              <a:rPr lang="ru-RU" dirty="0" smtClean="0"/>
              <a:t> системы класса </a:t>
            </a:r>
            <a:r>
              <a:rPr lang="en-US" dirty="0" smtClean="0"/>
              <a:t>SIEM</a:t>
            </a:r>
            <a:r>
              <a:rPr lang="ru-RU" dirty="0" smtClean="0"/>
              <a:t>, выявляющие аномалии.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9018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Метрики ИБ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429124" y="1447800"/>
            <a:ext cx="4429156" cy="483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Принципы:</a:t>
            </a:r>
          </a:p>
          <a:p>
            <a:pPr>
              <a:buNone/>
            </a:pPr>
            <a:r>
              <a:rPr lang="ru-RU" dirty="0" smtClean="0"/>
              <a:t>Цели бизнес-процесса</a:t>
            </a:r>
            <a:r>
              <a:rPr lang="en-US" dirty="0" smtClean="0"/>
              <a:t> (SLA)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SMART:</a:t>
            </a:r>
          </a:p>
          <a:p>
            <a:r>
              <a:rPr lang="ru-RU" dirty="0" smtClean="0"/>
              <a:t>Конкретна</a:t>
            </a:r>
          </a:p>
          <a:p>
            <a:r>
              <a:rPr lang="ru-RU" dirty="0" smtClean="0"/>
              <a:t>Измерима</a:t>
            </a:r>
          </a:p>
          <a:p>
            <a:r>
              <a:rPr lang="ru-RU" dirty="0" smtClean="0"/>
              <a:t>Применима </a:t>
            </a:r>
            <a:r>
              <a:rPr lang="en-US" dirty="0" smtClean="0"/>
              <a:t>/</a:t>
            </a:r>
            <a:r>
              <a:rPr lang="ru-RU" dirty="0" smtClean="0"/>
              <a:t> достижима</a:t>
            </a:r>
          </a:p>
          <a:p>
            <a:r>
              <a:rPr lang="ru-RU" dirty="0" smtClean="0"/>
              <a:t>Значима</a:t>
            </a:r>
          </a:p>
          <a:p>
            <a:r>
              <a:rPr lang="ru-RU" dirty="0" smtClean="0"/>
              <a:t>Своевременна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062" y="1753394"/>
            <a:ext cx="3009900" cy="4219575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3059113" y="6467475"/>
            <a:ext cx="3384550" cy="268288"/>
          </a:xfrm>
          <a:prstGeom prst="rect">
            <a:avLst/>
          </a:prstGeom>
        </p:spPr>
        <p:txBody>
          <a:bodyPr/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ru-RU" altLang="ru-RU" sz="1200" b="1" dirty="0" smtClean="0">
                <a:solidFill>
                  <a:srgbClr val="2EA08A"/>
                </a:solidFill>
                <a:latin typeface="+mj-lt"/>
              </a:rPr>
              <a:t>Лаборатория информационной безопасности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6696075" y="6354763"/>
            <a:ext cx="237648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547688" indent="-22860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822325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096963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13716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1828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286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2743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2004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 eaLnBrk="1" hangingPunct="1">
              <a:buFont typeface="Wingdings 2" pitchFamily="18" charset="2"/>
              <a:buNone/>
            </a:pPr>
            <a:r>
              <a:rPr lang="en-US" altLang="ru-RU" sz="2200">
                <a:solidFill>
                  <a:schemeClr val="tx2"/>
                </a:solidFill>
                <a:latin typeface="Perpetua" pitchFamily="18" charset="0"/>
              </a:rPr>
              <a:t>http://inforsec.ru</a:t>
            </a:r>
          </a:p>
        </p:txBody>
      </p:sp>
    </p:spTree>
    <p:extLst>
      <p:ext uri="{BB962C8B-B14F-4D97-AF65-F5344CB8AC3E}">
        <p14:creationId xmlns="" xmlns:p14="http://schemas.microsoft.com/office/powerpoint/2010/main" val="271080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894</TotalTime>
  <Words>637</Words>
  <Application>Microsoft Office PowerPoint</Application>
  <PresentationFormat>Экран (4:3)</PresentationFormat>
  <Paragraphs>132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Информационная безопасность организации</vt:lpstr>
      <vt:lpstr>Метрики информационной безопасности</vt:lpstr>
      <vt:lpstr>Зачем измерять ИБ?</vt:lpstr>
      <vt:lpstr>Метрики безопасности</vt:lpstr>
      <vt:lpstr>Метрики безопасности</vt:lpstr>
      <vt:lpstr>Примеры метрик</vt:lpstr>
      <vt:lpstr>Повод для гордости</vt:lpstr>
      <vt:lpstr>Примеры метрик</vt:lpstr>
      <vt:lpstr>Метрики ИБ</vt:lpstr>
      <vt:lpstr>Параметры метрик</vt:lpstr>
      <vt:lpstr>Источники метрик</vt:lpstr>
      <vt:lpstr>Чем я хуже?</vt:lpstr>
      <vt:lpstr>Резюме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информационной безопасности</dc:title>
  <dc:creator>Администратор</dc:creator>
  <cp:lastModifiedBy>Администратор</cp:lastModifiedBy>
  <cp:revision>32</cp:revision>
  <dcterms:modified xsi:type="dcterms:W3CDTF">2015-03-27T16:13:14Z</dcterms:modified>
</cp:coreProperties>
</file>