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312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320" r:id="rId14"/>
    <p:sldId id="332" r:id="rId15"/>
    <p:sldId id="315" r:id="rId16"/>
    <p:sldId id="316" r:id="rId17"/>
    <p:sldId id="317" r:id="rId18"/>
    <p:sldId id="318" r:id="rId19"/>
    <p:sldId id="319" r:id="rId20"/>
    <p:sldId id="333" r:id="rId21"/>
    <p:sldId id="322" r:id="rId22"/>
    <p:sldId id="330" r:id="rId23"/>
    <p:sldId id="329" r:id="rId24"/>
    <p:sldId id="323" r:id="rId25"/>
    <p:sldId id="324" r:id="rId26"/>
    <p:sldId id="331" r:id="rId27"/>
    <p:sldId id="321" r:id="rId28"/>
    <p:sldId id="334" r:id="rId29"/>
    <p:sldId id="325" r:id="rId30"/>
    <p:sldId id="326" r:id="rId31"/>
    <p:sldId id="327" r:id="rId32"/>
    <p:sldId id="313" r:id="rId33"/>
    <p:sldId id="314" r:id="rId34"/>
    <p:sldId id="328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1" autoAdjust="0"/>
  </p:normalViewPr>
  <p:slideViewPr>
    <p:cSldViewPr>
      <p:cViewPr varScale="1">
        <p:scale>
          <a:sx n="96" d="100"/>
          <a:sy n="96" d="100"/>
        </p:scale>
        <p:origin x="-20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0D360-B3D8-4FBB-BBE7-D36ED3CB634B}" type="doc">
      <dgm:prSet loTypeId="urn:microsoft.com/office/officeart/2005/8/layout/venn1" loCatId="relationship" qsTypeId="urn:microsoft.com/office/officeart/2005/8/quickstyle/simple3" qsCatId="simple" csTypeId="urn:microsoft.com/office/officeart/2005/8/colors/colorful4" csCatId="colorful" phldr="1"/>
      <dgm:spPr/>
    </dgm:pt>
    <dgm:pt modelId="{73E7C810-5FB9-43E2-B6E0-F141C421FB12}">
      <dgm:prSet phldrT="[Текст]"/>
      <dgm:spPr/>
      <dgm:t>
        <a:bodyPr/>
        <a:lstStyle/>
        <a:p>
          <a:r>
            <a:rPr lang="ru-RU" dirty="0" smtClean="0"/>
            <a:t>План защиты</a:t>
          </a:r>
          <a:endParaRPr lang="ru-RU" dirty="0"/>
        </a:p>
      </dgm:t>
    </dgm:pt>
    <dgm:pt modelId="{9AC5D7D8-0DF2-44C4-96CC-8BC94327D7BF}" type="parTrans" cxnId="{BF8484EC-8BEE-4D32-8412-F7A7E5C69E48}">
      <dgm:prSet/>
      <dgm:spPr/>
      <dgm:t>
        <a:bodyPr/>
        <a:lstStyle/>
        <a:p>
          <a:endParaRPr lang="ru-RU"/>
        </a:p>
      </dgm:t>
    </dgm:pt>
    <dgm:pt modelId="{C0AAF529-06FD-4E00-AB02-CB347B65097D}" type="sibTrans" cxnId="{BF8484EC-8BEE-4D32-8412-F7A7E5C69E48}">
      <dgm:prSet/>
      <dgm:spPr/>
      <dgm:t>
        <a:bodyPr/>
        <a:lstStyle/>
        <a:p>
          <a:endParaRPr lang="ru-RU"/>
        </a:p>
      </dgm:t>
    </dgm:pt>
    <dgm:pt modelId="{9E91C37B-E883-4EF4-94FA-937E81EE9A07}">
      <dgm:prSet phldrT="[Текст]"/>
      <dgm:spPr/>
      <dgm:t>
        <a:bodyPr/>
        <a:lstStyle/>
        <a:p>
          <a:r>
            <a:rPr lang="ru-RU" dirty="0" smtClean="0"/>
            <a:t>Реальная СЗИ</a:t>
          </a:r>
          <a:endParaRPr lang="ru-RU" dirty="0"/>
        </a:p>
      </dgm:t>
    </dgm:pt>
    <dgm:pt modelId="{D998171B-DF26-4E3A-8B38-96561D39AB27}" type="parTrans" cxnId="{95AE1777-AD53-426B-89F4-ED3E35E99B7A}">
      <dgm:prSet/>
      <dgm:spPr/>
      <dgm:t>
        <a:bodyPr/>
        <a:lstStyle/>
        <a:p>
          <a:endParaRPr lang="ru-RU"/>
        </a:p>
      </dgm:t>
    </dgm:pt>
    <dgm:pt modelId="{65FDF64C-81B1-4826-9E83-4BFF6333010F}" type="sibTrans" cxnId="{95AE1777-AD53-426B-89F4-ED3E35E99B7A}">
      <dgm:prSet/>
      <dgm:spPr/>
      <dgm:t>
        <a:bodyPr/>
        <a:lstStyle/>
        <a:p>
          <a:endParaRPr lang="ru-RU"/>
        </a:p>
      </dgm:t>
    </dgm:pt>
    <dgm:pt modelId="{83F2FA35-401E-4BCF-B7C8-61F8829C262D}">
      <dgm:prSet phldrT="[Текст]"/>
      <dgm:spPr/>
      <dgm:t>
        <a:bodyPr/>
        <a:lstStyle/>
        <a:p>
          <a:r>
            <a:rPr lang="ru-RU" dirty="0" smtClean="0"/>
            <a:t>Реальные угрозы</a:t>
          </a:r>
          <a:endParaRPr lang="ru-RU" dirty="0"/>
        </a:p>
      </dgm:t>
    </dgm:pt>
    <dgm:pt modelId="{BE8DD112-6CC7-4830-BEF0-2C3B8D8030E1}" type="parTrans" cxnId="{4927D9A7-903A-4F50-807F-C6997E028795}">
      <dgm:prSet/>
      <dgm:spPr/>
      <dgm:t>
        <a:bodyPr/>
        <a:lstStyle/>
        <a:p>
          <a:endParaRPr lang="ru-RU"/>
        </a:p>
      </dgm:t>
    </dgm:pt>
    <dgm:pt modelId="{A5546132-5053-4C53-9365-65DDCE229610}" type="sibTrans" cxnId="{4927D9A7-903A-4F50-807F-C6997E028795}">
      <dgm:prSet/>
      <dgm:spPr/>
      <dgm:t>
        <a:bodyPr/>
        <a:lstStyle/>
        <a:p>
          <a:endParaRPr lang="ru-RU"/>
        </a:p>
      </dgm:t>
    </dgm:pt>
    <dgm:pt modelId="{39017F0F-9068-45B3-819A-C89EF4AF02CF}" type="pres">
      <dgm:prSet presAssocID="{73D0D360-B3D8-4FBB-BBE7-D36ED3CB634B}" presName="compositeShape" presStyleCnt="0">
        <dgm:presLayoutVars>
          <dgm:chMax val="7"/>
          <dgm:dir/>
          <dgm:resizeHandles val="exact"/>
        </dgm:presLayoutVars>
      </dgm:prSet>
      <dgm:spPr/>
    </dgm:pt>
    <dgm:pt modelId="{17CC7F2D-7C31-4053-8360-100A2B899A6C}" type="pres">
      <dgm:prSet presAssocID="{73E7C810-5FB9-43E2-B6E0-F141C421FB12}" presName="circ1" presStyleLbl="vennNode1" presStyleIdx="0" presStyleCnt="3" custLinFactNeighborX="1688" custLinFactNeighborY="-2093"/>
      <dgm:spPr/>
      <dgm:t>
        <a:bodyPr/>
        <a:lstStyle/>
        <a:p>
          <a:endParaRPr lang="ru-RU"/>
        </a:p>
      </dgm:t>
    </dgm:pt>
    <dgm:pt modelId="{E027F5E4-555F-4B0B-BC21-7645DC97406C}" type="pres">
      <dgm:prSet presAssocID="{73E7C810-5FB9-43E2-B6E0-F141C421FB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FFDAB-1D39-4C0B-98FF-E960BB430BE0}" type="pres">
      <dgm:prSet presAssocID="{9E91C37B-E883-4EF4-94FA-937E81EE9A07}" presName="circ2" presStyleLbl="vennNode1" presStyleIdx="1" presStyleCnt="3" custLinFactNeighborX="-501" custLinFactNeighborY="-17140"/>
      <dgm:spPr/>
      <dgm:t>
        <a:bodyPr/>
        <a:lstStyle/>
        <a:p>
          <a:endParaRPr lang="ru-RU"/>
        </a:p>
      </dgm:t>
    </dgm:pt>
    <dgm:pt modelId="{E09C8F34-CB44-4622-832F-64EEAE0D1B9B}" type="pres">
      <dgm:prSet presAssocID="{9E91C37B-E883-4EF4-94FA-937E81EE9A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AC02-FF02-4998-9172-8ED4C35287DD}" type="pres">
      <dgm:prSet presAssocID="{83F2FA35-401E-4BCF-B7C8-61F8829C262D}" presName="circ3" presStyleLbl="vennNode1" presStyleIdx="2" presStyleCnt="3" custLinFactNeighborX="10655" custLinFactNeighborY="-193"/>
      <dgm:spPr/>
      <dgm:t>
        <a:bodyPr/>
        <a:lstStyle/>
        <a:p>
          <a:endParaRPr lang="ru-RU"/>
        </a:p>
      </dgm:t>
    </dgm:pt>
    <dgm:pt modelId="{5BE37508-0DF1-4C41-9967-CF77D63B2EC6}" type="pres">
      <dgm:prSet presAssocID="{83F2FA35-401E-4BCF-B7C8-61F8829C262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8484EC-8BEE-4D32-8412-F7A7E5C69E48}" srcId="{73D0D360-B3D8-4FBB-BBE7-D36ED3CB634B}" destId="{73E7C810-5FB9-43E2-B6E0-F141C421FB12}" srcOrd="0" destOrd="0" parTransId="{9AC5D7D8-0DF2-44C4-96CC-8BC94327D7BF}" sibTransId="{C0AAF529-06FD-4E00-AB02-CB347B65097D}"/>
    <dgm:cxn modelId="{95AE1777-AD53-426B-89F4-ED3E35E99B7A}" srcId="{73D0D360-B3D8-4FBB-BBE7-D36ED3CB634B}" destId="{9E91C37B-E883-4EF4-94FA-937E81EE9A07}" srcOrd="1" destOrd="0" parTransId="{D998171B-DF26-4E3A-8B38-96561D39AB27}" sibTransId="{65FDF64C-81B1-4826-9E83-4BFF6333010F}"/>
    <dgm:cxn modelId="{B5194A01-504E-494C-868F-4C7ED46EB1BB}" type="presOf" srcId="{83F2FA35-401E-4BCF-B7C8-61F8829C262D}" destId="{2B61AC02-FF02-4998-9172-8ED4C35287DD}" srcOrd="0" destOrd="0" presId="urn:microsoft.com/office/officeart/2005/8/layout/venn1"/>
    <dgm:cxn modelId="{12CDC64C-5D59-48ED-8D59-1ED8FB310B6F}" type="presOf" srcId="{73E7C810-5FB9-43E2-B6E0-F141C421FB12}" destId="{E027F5E4-555F-4B0B-BC21-7645DC97406C}" srcOrd="1" destOrd="0" presId="urn:microsoft.com/office/officeart/2005/8/layout/venn1"/>
    <dgm:cxn modelId="{14C1C769-B826-4939-A04A-900520A999A8}" type="presOf" srcId="{83F2FA35-401E-4BCF-B7C8-61F8829C262D}" destId="{5BE37508-0DF1-4C41-9967-CF77D63B2EC6}" srcOrd="1" destOrd="0" presId="urn:microsoft.com/office/officeart/2005/8/layout/venn1"/>
    <dgm:cxn modelId="{77278ABE-4B65-478C-9DC4-9529E208CA4A}" type="presOf" srcId="{73E7C810-5FB9-43E2-B6E0-F141C421FB12}" destId="{17CC7F2D-7C31-4053-8360-100A2B899A6C}" srcOrd="0" destOrd="0" presId="urn:microsoft.com/office/officeart/2005/8/layout/venn1"/>
    <dgm:cxn modelId="{E5DED693-A45B-4A76-BFA8-D5FCE8472F89}" type="presOf" srcId="{9E91C37B-E883-4EF4-94FA-937E81EE9A07}" destId="{694FFDAB-1D39-4C0B-98FF-E960BB430BE0}" srcOrd="0" destOrd="0" presId="urn:microsoft.com/office/officeart/2005/8/layout/venn1"/>
    <dgm:cxn modelId="{2675AFAE-BAA6-44F9-8C10-30F1E04EA3A0}" type="presOf" srcId="{9E91C37B-E883-4EF4-94FA-937E81EE9A07}" destId="{E09C8F34-CB44-4622-832F-64EEAE0D1B9B}" srcOrd="1" destOrd="0" presId="urn:microsoft.com/office/officeart/2005/8/layout/venn1"/>
    <dgm:cxn modelId="{4927D9A7-903A-4F50-807F-C6997E028795}" srcId="{73D0D360-B3D8-4FBB-BBE7-D36ED3CB634B}" destId="{83F2FA35-401E-4BCF-B7C8-61F8829C262D}" srcOrd="2" destOrd="0" parTransId="{BE8DD112-6CC7-4830-BEF0-2C3B8D8030E1}" sibTransId="{A5546132-5053-4C53-9365-65DDCE229610}"/>
    <dgm:cxn modelId="{A80E6C7B-4973-4A74-BF21-7BE37A09B8D6}" type="presOf" srcId="{73D0D360-B3D8-4FBB-BBE7-D36ED3CB634B}" destId="{39017F0F-9068-45B3-819A-C89EF4AF02CF}" srcOrd="0" destOrd="0" presId="urn:microsoft.com/office/officeart/2005/8/layout/venn1"/>
    <dgm:cxn modelId="{896C1034-4730-402C-8407-CAEAA82A57CD}" type="presParOf" srcId="{39017F0F-9068-45B3-819A-C89EF4AF02CF}" destId="{17CC7F2D-7C31-4053-8360-100A2B899A6C}" srcOrd="0" destOrd="0" presId="urn:microsoft.com/office/officeart/2005/8/layout/venn1"/>
    <dgm:cxn modelId="{B5134426-FA8F-481F-8BFA-E552471A5A6B}" type="presParOf" srcId="{39017F0F-9068-45B3-819A-C89EF4AF02CF}" destId="{E027F5E4-555F-4B0B-BC21-7645DC97406C}" srcOrd="1" destOrd="0" presId="urn:microsoft.com/office/officeart/2005/8/layout/venn1"/>
    <dgm:cxn modelId="{8A6594F2-8D01-46A7-9B01-67922A230AD7}" type="presParOf" srcId="{39017F0F-9068-45B3-819A-C89EF4AF02CF}" destId="{694FFDAB-1D39-4C0B-98FF-E960BB430BE0}" srcOrd="2" destOrd="0" presId="urn:microsoft.com/office/officeart/2005/8/layout/venn1"/>
    <dgm:cxn modelId="{C7EB8A3F-746D-465D-BC97-5E36CA126A75}" type="presParOf" srcId="{39017F0F-9068-45B3-819A-C89EF4AF02CF}" destId="{E09C8F34-CB44-4622-832F-64EEAE0D1B9B}" srcOrd="3" destOrd="0" presId="urn:microsoft.com/office/officeart/2005/8/layout/venn1"/>
    <dgm:cxn modelId="{F82AA706-03CE-424C-935D-564EAEAF356D}" type="presParOf" srcId="{39017F0F-9068-45B3-819A-C89EF4AF02CF}" destId="{2B61AC02-FF02-4998-9172-8ED4C35287DD}" srcOrd="4" destOrd="0" presId="urn:microsoft.com/office/officeart/2005/8/layout/venn1"/>
    <dgm:cxn modelId="{855CCFE1-27DE-431F-871B-5A26CB9B4136}" type="presParOf" srcId="{39017F0F-9068-45B3-819A-C89EF4AF02CF}" destId="{5BE37508-0DF1-4C41-9967-CF77D63B2EC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C7F2D-7C31-4053-8360-100A2B899A6C}">
      <dsp:nvSpPr>
        <dsp:cNvPr id="0" name=""/>
        <dsp:cNvSpPr/>
      </dsp:nvSpPr>
      <dsp:spPr>
        <a:xfrm>
          <a:off x="802434" y="524148"/>
          <a:ext cx="2124453" cy="212445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alpha val="5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alpha val="5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План защиты</a:t>
          </a:r>
          <a:endParaRPr lang="ru-RU" sz="2200" kern="1200" dirty="0"/>
        </a:p>
      </dsp:txBody>
      <dsp:txXfrm>
        <a:off x="1085694" y="895927"/>
        <a:ext cx="1557932" cy="956003"/>
      </dsp:txXfrm>
    </dsp:sp>
    <dsp:sp modelId="{694FFDAB-1D39-4C0B-98FF-E960BB430BE0}">
      <dsp:nvSpPr>
        <dsp:cNvPr id="0" name=""/>
        <dsp:cNvSpPr/>
      </dsp:nvSpPr>
      <dsp:spPr>
        <a:xfrm>
          <a:off x="1522503" y="1532265"/>
          <a:ext cx="2124453" cy="212445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alpha val="50000"/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alpha val="50000"/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Реальная СЗИ</a:t>
          </a:r>
          <a:endParaRPr lang="ru-RU" sz="2200" kern="1200" dirty="0"/>
        </a:p>
      </dsp:txBody>
      <dsp:txXfrm>
        <a:off x="2172231" y="2081082"/>
        <a:ext cx="1274671" cy="1168449"/>
      </dsp:txXfrm>
    </dsp:sp>
    <dsp:sp modelId="{2B61AC02-FF02-4998-9172-8ED4C35287DD}">
      <dsp:nvSpPr>
        <dsp:cNvPr id="0" name=""/>
        <dsp:cNvSpPr/>
      </dsp:nvSpPr>
      <dsp:spPr>
        <a:xfrm>
          <a:off x="226360" y="1892296"/>
          <a:ext cx="2124453" cy="212445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alpha val="50000"/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alpha val="50000"/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Реальные угрозы</a:t>
          </a:r>
          <a:endParaRPr lang="ru-RU" sz="2200" kern="1200" dirty="0"/>
        </a:p>
      </dsp:txBody>
      <dsp:txXfrm>
        <a:off x="426413" y="2441113"/>
        <a:ext cx="1274671" cy="116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11027-DBCC-46DA-90A7-A96B4E2F8D2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C29B-F363-41BB-AFA3-94A891C873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5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4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29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40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3424B-9839-4CC6-AE1A-6D333187130B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427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E3D797-BCEC-4B31-B337-21BDC2281DC2}" type="slidenum">
              <a:rPr lang="ru-RU" sz="1200">
                <a:latin typeface="Calibri" pitchFamily="34" charset="0"/>
              </a:rPr>
              <a:pPr algn="r"/>
              <a:t>15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012EE-1FD7-4AC3-89D6-9ECE09721BD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529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BD1F0A-25B3-44BB-8C7E-D8A8043CFCA3}" type="slidenum">
              <a:rPr lang="ru-RU" sz="1200">
                <a:latin typeface="Calibri" pitchFamily="34" charset="0"/>
              </a:rPr>
              <a:pPr algn="r"/>
              <a:t>16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AC969-3888-4789-8E3D-77D089879CE6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632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35CDE1-DA61-46EA-906A-8356F060407D}" type="slidenum">
              <a:rPr lang="ru-RU" sz="1200">
                <a:latin typeface="Calibri" pitchFamily="34" charset="0"/>
              </a:rPr>
              <a:pPr algn="r"/>
              <a:t>17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0739E-386B-4925-84D2-E95EFA455ACF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734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0DF5B5-0C70-4CA9-94FB-FAE6A7C76C88}" type="slidenum">
              <a:rPr lang="ru-RU" sz="1200">
                <a:latin typeface="Calibri" pitchFamily="34" charset="0"/>
              </a:rPr>
              <a:pPr algn="r"/>
              <a:t>18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EBB6D-2309-4665-8AC7-119CC994447E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837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D9206B-036E-439F-A830-BB8A188B1658}" type="slidenum">
              <a:rPr lang="ru-RU" sz="1200">
                <a:latin typeface="Calibri" pitchFamily="34" charset="0"/>
              </a:rPr>
              <a:pPr algn="r"/>
              <a:t>19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840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Specific,</a:t>
            </a:r>
            <a:r>
              <a:rPr lang="en-US" baseline="0" dirty="0" smtClean="0"/>
              <a:t> Measurable, Actionable, Relevant, Timely</a:t>
            </a:r>
          </a:p>
          <a:p>
            <a:r>
              <a:rPr lang="en-US" dirty="0" smtClean="0"/>
              <a:t>Keep It Simple</a:t>
            </a:r>
            <a:r>
              <a:rPr lang="en-US" baseline="0" dirty="0" smtClean="0"/>
              <a:t> Stupid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7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8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9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40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6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0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00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0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361EBFC-F179-4987-8071-EBD978AAE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3" y="220663"/>
            <a:ext cx="8359775" cy="5762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088" y="1341438"/>
            <a:ext cx="8035925" cy="201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3505200"/>
            <a:ext cx="8035925" cy="20113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itymetrics.org/" TargetMode="External"/><Relationship Id="rId2" Type="http://schemas.openxmlformats.org/officeDocument/2006/relationships/hyperlink" Target="http://www.metricscenter.org/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it.ru/" TargetMode="External"/><Relationship Id="rId7" Type="http://schemas.openxmlformats.org/officeDocument/2006/relationships/hyperlink" Target="http://inforsec.ru/" TargetMode="External"/><Relationship Id="rId2" Type="http://schemas.openxmlformats.org/officeDocument/2006/relationships/hyperlink" Target="http://www.securitylab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sarev.biz/" TargetMode="External"/><Relationship Id="rId5" Type="http://schemas.openxmlformats.org/officeDocument/2006/relationships/hyperlink" Target="http://lukatsky.blogspot.com/" TargetMode="External"/><Relationship Id="rId4" Type="http://schemas.openxmlformats.org/officeDocument/2006/relationships/hyperlink" Target="http://wikisec.ru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3048000"/>
            <a:ext cx="89916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/>
              <a:t>Урок </a:t>
            </a:r>
            <a:r>
              <a:rPr lang="en-US" altLang="ru-RU" sz="3200" b="1" dirty="0" smtClean="0"/>
              <a:t>2</a:t>
            </a:r>
            <a:r>
              <a:rPr lang="ru-RU" altLang="ru-RU" sz="3200" b="1" dirty="0" smtClean="0"/>
              <a:t>. </a:t>
            </a:r>
          </a:p>
          <a:p>
            <a:pPr eaLnBrk="1" hangingPunct="1"/>
            <a:r>
              <a:rPr lang="ru-RU" altLang="ru-RU" sz="3000" b="1" dirty="0" smtClean="0"/>
              <a:t>Принципы защиты информации и метрики ИБ</a:t>
            </a:r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76200" y="1506538"/>
            <a:ext cx="8991600" cy="1470025"/>
          </a:xfrm>
        </p:spPr>
        <p:txBody>
          <a:bodyPr/>
          <a:lstStyle/>
          <a:p>
            <a:pPr eaLnBrk="1" hangingPunct="1"/>
            <a:r>
              <a:rPr lang="ru-RU" altLang="ru-RU" sz="3900" dirty="0" smtClean="0"/>
              <a:t>Информационная безопасность</a:t>
            </a:r>
            <a:r>
              <a:rPr lang="en-US" altLang="ru-RU" sz="3900" dirty="0" smtClean="0"/>
              <a:t/>
            </a:r>
            <a:br>
              <a:rPr lang="en-US" altLang="ru-RU" sz="3900" dirty="0" smtClean="0"/>
            </a:br>
            <a:r>
              <a:rPr lang="ru-RU" altLang="ru-RU" sz="3900" dirty="0" smtClean="0"/>
              <a:t>организации</a:t>
            </a:r>
          </a:p>
        </p:txBody>
      </p:sp>
      <p:sp>
        <p:nvSpPr>
          <p:cNvPr id="6148" name="Подзаголовок 2"/>
          <p:cNvSpPr txBox="1">
            <a:spLocks/>
          </p:cNvSpPr>
          <p:nvPr/>
        </p:nvSpPr>
        <p:spPr bwMode="auto">
          <a:xfrm>
            <a:off x="971550" y="5373688"/>
            <a:ext cx="81010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ru-RU" altLang="ru-RU" sz="3000">
                <a:solidFill>
                  <a:schemeClr val="tx2"/>
                </a:solidFill>
              </a:rPr>
              <a:t>Лысяк Александр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altLang="ru-RU" sz="30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167063" y="6473825"/>
            <a:ext cx="370840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27837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адаптивности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429156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Система </a:t>
            </a:r>
            <a:r>
              <a:rPr lang="ru-RU" dirty="0"/>
              <a:t>защиты должна строиться с учетом возможного изменения конфигурации АС, числа пользователей, степени конфиденциальности и ценности информации. Введение новых элементов АС не должно приводить к снижению достигнутого уровня </a:t>
            </a:r>
            <a:r>
              <a:rPr lang="ru-RU" dirty="0" smtClean="0"/>
              <a:t>защищенности.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2347516"/>
            <a:ext cx="4041775" cy="3031331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872281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доказательности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Результаты работы СЗИ не должны зависеть от субъектов.</a:t>
            </a:r>
          </a:p>
          <a:p>
            <a:r>
              <a:rPr lang="ru-RU" dirty="0" smtClean="0"/>
              <a:t>Достигается путём:</a:t>
            </a:r>
          </a:p>
          <a:p>
            <a:pPr lvl="1"/>
            <a:r>
              <a:rPr lang="ru-RU" dirty="0" smtClean="0"/>
              <a:t>Использования известных формальных моделей</a:t>
            </a:r>
          </a:p>
          <a:p>
            <a:pPr lvl="1"/>
            <a:r>
              <a:rPr lang="ru-RU" dirty="0" smtClean="0"/>
              <a:t>Применения систем аутентификации</a:t>
            </a:r>
          </a:p>
          <a:p>
            <a:pPr lvl="1"/>
            <a:r>
              <a:rPr lang="ru-RU" dirty="0" smtClean="0"/>
              <a:t>Использования сертифицированных элементов СЗИ.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25" y="1600200"/>
            <a:ext cx="3283975" cy="4525963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429543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унификации решений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Разрабатываемые решения должны быть единообразными в схожих ситуациях.</a:t>
            </a:r>
          </a:p>
          <a:p>
            <a:r>
              <a:rPr lang="ru-RU" dirty="0" smtClean="0"/>
              <a:t>Следствием принципа является использование:</a:t>
            </a:r>
          </a:p>
          <a:p>
            <a:pPr lvl="1"/>
            <a:r>
              <a:rPr lang="ru-RU" dirty="0" smtClean="0"/>
              <a:t>Типовых проектов</a:t>
            </a:r>
          </a:p>
          <a:p>
            <a:pPr lvl="1"/>
            <a:r>
              <a:rPr lang="ru-RU" dirty="0" smtClean="0"/>
              <a:t>Типовой классификации ресурсов</a:t>
            </a:r>
          </a:p>
          <a:p>
            <a:pPr lvl="1"/>
            <a:r>
              <a:rPr lang="ru-RU" dirty="0" smtClean="0"/>
              <a:t>Типовых конфигураций.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2058194"/>
            <a:ext cx="3810000" cy="360997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850856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Понятие оптимальной защиты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62813058"/>
              </p:ext>
            </p:extLst>
          </p:nvPr>
        </p:nvGraphicFramePr>
        <p:xfrm>
          <a:off x="0" y="1454150"/>
          <a:ext cx="3657600" cy="458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2" name="Объект 3"/>
          <p:cNvSpPr>
            <a:spLocks noGrp="1"/>
          </p:cNvSpPr>
          <p:nvPr>
            <p:ph sz="half" idx="4294967295"/>
          </p:nvPr>
        </p:nvSpPr>
        <p:spPr>
          <a:xfrm>
            <a:off x="3962400" y="1536700"/>
            <a:ext cx="5181600" cy="5168900"/>
          </a:xfrm>
        </p:spPr>
        <p:txBody>
          <a:bodyPr/>
          <a:lstStyle/>
          <a:p>
            <a:pPr indent="-355600" eaLnBrk="1" hangingPunct="1">
              <a:lnSpc>
                <a:spcPct val="90000"/>
              </a:lnSpc>
            </a:pPr>
            <a:r>
              <a:rPr lang="ru-RU" sz="3500" dirty="0" smtClean="0"/>
              <a:t>План защиты – то что было определено специалистами </a:t>
            </a:r>
          </a:p>
          <a:p>
            <a:pPr indent="-355600" eaLnBrk="1" hangingPunct="1">
              <a:lnSpc>
                <a:spcPct val="90000"/>
              </a:lnSpc>
            </a:pPr>
            <a:r>
              <a:rPr lang="ru-RU" sz="3500" dirty="0" smtClean="0"/>
              <a:t>Реальная СЗИ – то что было реализовано после стадии управления рисками</a:t>
            </a:r>
          </a:p>
          <a:p>
            <a:pPr indent="-355600" eaLnBrk="1" hangingPunct="1">
              <a:lnSpc>
                <a:spcPct val="90000"/>
              </a:lnSpc>
            </a:pPr>
            <a:r>
              <a:rPr lang="ru-RU" sz="3500" dirty="0" smtClean="0"/>
              <a:t>Реальные угрозы – то что интересно нарушителю.</a:t>
            </a:r>
          </a:p>
        </p:txBody>
      </p:sp>
    </p:spTree>
    <p:extLst>
      <p:ext uri="{BB962C8B-B14F-4D97-AF65-F5344CB8AC3E}">
        <p14:creationId xmlns:p14="http://schemas.microsoft.com/office/powerpoint/2010/main" val="2804724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952500"/>
            <a:ext cx="8064895" cy="136207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Уровни зрелости ИБ предприятия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386047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Уровни зрелости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419600" y="1536700"/>
            <a:ext cx="4572000" cy="4635500"/>
          </a:xfrm>
        </p:spPr>
        <p:txBody>
          <a:bodyPr>
            <a:normAutofit fontScale="92500"/>
          </a:bodyPr>
          <a:lstStyle/>
          <a:p>
            <a:pPr marL="274320" indent="-3556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/>
              <a:t>0-й уровень – уровень отсутствия </a:t>
            </a:r>
            <a:r>
              <a:rPr lang="ru-RU" sz="3300" dirty="0" smtClean="0"/>
              <a:t>ИБ.</a:t>
            </a:r>
            <a:endParaRPr lang="ru-RU" sz="3300" dirty="0"/>
          </a:p>
          <a:p>
            <a:pPr marL="274320" indent="-3556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/>
              <a:t>1-й уровень – </a:t>
            </a:r>
            <a:r>
              <a:rPr lang="ru-RU" sz="3300" dirty="0" smtClean="0"/>
              <a:t>уровень частных </a:t>
            </a:r>
            <a:r>
              <a:rPr lang="ru-RU" sz="3300" dirty="0"/>
              <a:t>решений.</a:t>
            </a:r>
          </a:p>
          <a:p>
            <a:pPr marL="274320" indent="-3556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/>
              <a:t>2-й уровень – уровень комплексных </a:t>
            </a:r>
            <a:r>
              <a:rPr lang="ru-RU" sz="3300" dirty="0" smtClean="0"/>
              <a:t>решений.</a:t>
            </a:r>
            <a:endParaRPr lang="ru-RU" sz="3300" dirty="0"/>
          </a:p>
          <a:p>
            <a:pPr marL="274320" indent="-35560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3300" dirty="0"/>
              <a:t>3-й уровень – уровень полной </a:t>
            </a:r>
            <a:r>
              <a:rPr lang="ru-RU" sz="3300" dirty="0" smtClean="0"/>
              <a:t>интеграции.</a:t>
            </a:r>
            <a:endParaRPr lang="ru-RU" sz="3300" dirty="0"/>
          </a:p>
        </p:txBody>
      </p:sp>
      <p:pic>
        <p:nvPicPr>
          <p:cNvPr id="35844" name="Объект 1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2133600"/>
            <a:ext cx="4041775" cy="3030538"/>
          </a:xfrm>
        </p:spPr>
      </p:pic>
    </p:spTree>
    <p:extLst>
      <p:ext uri="{BB962C8B-B14F-4D97-AF65-F5344CB8AC3E}">
        <p14:creationId xmlns:p14="http://schemas.microsoft.com/office/powerpoint/2010/main" val="2617239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0-й уровень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419600" y="1143000"/>
            <a:ext cx="4572000" cy="5562600"/>
          </a:xfrm>
        </p:spPr>
        <p:txBody>
          <a:bodyPr>
            <a:normAutofit/>
          </a:bodyPr>
          <a:lstStyle/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Информационной </a:t>
            </a:r>
            <a:r>
              <a:rPr lang="ru-RU" dirty="0"/>
              <a:t>безопасностью в компании никто не занимается, руководство компании не осознает важности проблем информационной </a:t>
            </a:r>
            <a:r>
              <a:rPr lang="ru-RU" dirty="0" smtClean="0"/>
              <a:t>безопасности</a:t>
            </a:r>
            <a:r>
              <a:rPr lang="ru-RU" dirty="0"/>
              <a:t>.</a:t>
            </a:r>
          </a:p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Финансирование отсутствует</a:t>
            </a:r>
            <a:r>
              <a:rPr lang="ru-RU" dirty="0"/>
              <a:t>.</a:t>
            </a:r>
          </a:p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Информационная безопасность </a:t>
            </a:r>
            <a:r>
              <a:rPr lang="ru-RU" dirty="0"/>
              <a:t>реализуется штатными средствами </a:t>
            </a:r>
            <a:r>
              <a:rPr lang="ru-RU" dirty="0" smtClean="0"/>
              <a:t>ОС, </a:t>
            </a:r>
            <a:r>
              <a:rPr lang="ru-RU" dirty="0"/>
              <a:t>СУБД и приложений (парольная защита, разграничение доступа к ресурсам и сервисам).</a:t>
            </a:r>
          </a:p>
        </p:txBody>
      </p:sp>
      <p:pic>
        <p:nvPicPr>
          <p:cNvPr id="36868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2286000"/>
            <a:ext cx="4216400" cy="2976563"/>
          </a:xfrm>
        </p:spPr>
      </p:pic>
    </p:spTree>
    <p:extLst>
      <p:ext uri="{BB962C8B-B14F-4D97-AF65-F5344CB8AC3E}">
        <p14:creationId xmlns:p14="http://schemas.microsoft.com/office/powerpoint/2010/main" val="935071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1-й уровень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sz="half" idx="4294967295"/>
          </p:nvPr>
        </p:nvSpPr>
        <p:spPr>
          <a:xfrm>
            <a:off x="3962400" y="1143000"/>
            <a:ext cx="5181600" cy="5562600"/>
          </a:xfrm>
        </p:spPr>
        <p:txBody>
          <a:bodyPr/>
          <a:lstStyle/>
          <a:p>
            <a:pPr indent="-355600" eaLnBrk="1" hangingPunct="1">
              <a:lnSpc>
                <a:spcPct val="80000"/>
              </a:lnSpc>
            </a:pPr>
            <a:r>
              <a:rPr lang="ru-RU" sz="2400" dirty="0" smtClean="0"/>
              <a:t>Информационная безопасность рассматривается руководством как чисто «техническая» проблема, отсутствует единая программа (концепция информационной безопасности, политика) развития СОИБ компании</a:t>
            </a:r>
            <a:r>
              <a:rPr lang="ru-RU" sz="2400" dirty="0"/>
              <a:t>.</a:t>
            </a:r>
            <a:endParaRPr lang="en-US" sz="2400" dirty="0" smtClean="0"/>
          </a:p>
          <a:p>
            <a:pPr indent="-355600" eaLnBrk="1" hangingPunct="1">
              <a:lnSpc>
                <a:spcPct val="80000"/>
              </a:lnSpc>
            </a:pPr>
            <a:r>
              <a:rPr lang="ru-RU" sz="2400" dirty="0" smtClean="0"/>
              <a:t>Финансирование ведется в рамках общего ИТ-бюджета</a:t>
            </a:r>
            <a:r>
              <a:rPr lang="ru-RU" sz="2400" dirty="0"/>
              <a:t>.</a:t>
            </a:r>
            <a:endParaRPr lang="ru-RU" sz="2400" dirty="0" smtClean="0"/>
          </a:p>
          <a:p>
            <a:pPr indent="-355600" eaLnBrk="1" hangingPunct="1">
              <a:lnSpc>
                <a:spcPct val="80000"/>
              </a:lnSpc>
            </a:pPr>
            <a:r>
              <a:rPr lang="ru-RU" sz="2400" dirty="0" smtClean="0"/>
              <a:t>Информационная безопасность реализуется средствами нулевого уровня плюс средства резервного копирования, антивирусные средства, межсетевые экраны, средства организации VPN, т.е. традиционные средства защиты. </a:t>
            </a:r>
          </a:p>
        </p:txBody>
      </p:sp>
      <p:pic>
        <p:nvPicPr>
          <p:cNvPr id="37892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2133600"/>
            <a:ext cx="3810000" cy="2697163"/>
          </a:xfrm>
        </p:spPr>
      </p:pic>
    </p:spTree>
    <p:extLst>
      <p:ext uri="{BB962C8B-B14F-4D97-AF65-F5344CB8AC3E}">
        <p14:creationId xmlns:p14="http://schemas.microsoft.com/office/powerpoint/2010/main" val="3618427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2-й уровень</a:t>
            </a:r>
          </a:p>
        </p:txBody>
      </p:sp>
      <p:sp>
        <p:nvSpPr>
          <p:cNvPr id="38915" name="Объект 2"/>
          <p:cNvSpPr>
            <a:spLocks noGrp="1"/>
          </p:cNvSpPr>
          <p:nvPr>
            <p:ph sz="half" idx="4294967295"/>
          </p:nvPr>
        </p:nvSpPr>
        <p:spPr>
          <a:xfrm>
            <a:off x="4191000" y="1143000"/>
            <a:ext cx="4800600" cy="5410200"/>
          </a:xfrm>
        </p:spPr>
        <p:txBody>
          <a:bodyPr/>
          <a:lstStyle/>
          <a:p>
            <a:pPr indent="-355600" eaLnBrk="1" hangingPunct="1">
              <a:lnSpc>
                <a:spcPct val="80000"/>
              </a:lnSpc>
            </a:pPr>
            <a:r>
              <a:rPr lang="ru-RU" sz="1900" dirty="0" smtClean="0"/>
              <a:t>ИБ рассматривается руководством, как комплекс организационных и технических мероприятий, существует понимание важности ИБ для бизнес-процессов, есть утвержденная руководством программа развития СОИБ</a:t>
            </a:r>
            <a:r>
              <a:rPr lang="ru-RU" sz="1900" dirty="0"/>
              <a:t>.</a:t>
            </a:r>
            <a:endParaRPr lang="ru-RU" sz="1900" dirty="0" smtClean="0"/>
          </a:p>
          <a:p>
            <a:pPr indent="-355600" eaLnBrk="1" hangingPunct="1">
              <a:lnSpc>
                <a:spcPct val="80000"/>
              </a:lnSpc>
            </a:pPr>
            <a:r>
              <a:rPr lang="ru-RU" sz="1900" dirty="0"/>
              <a:t>Ф</a:t>
            </a:r>
            <a:r>
              <a:rPr lang="ru-RU" sz="1900" dirty="0" smtClean="0"/>
              <a:t>инансирование ведется в рамках отдельного бюджета</a:t>
            </a:r>
            <a:r>
              <a:rPr lang="ru-RU" sz="1900" dirty="0"/>
              <a:t>.</a:t>
            </a:r>
            <a:endParaRPr lang="ru-RU" sz="1900" dirty="0" smtClean="0"/>
          </a:p>
          <a:p>
            <a:pPr indent="-355600">
              <a:lnSpc>
                <a:spcPct val="80000"/>
              </a:lnSpc>
            </a:pPr>
            <a:r>
              <a:rPr lang="ru-RU" sz="1900" dirty="0" smtClean="0"/>
              <a:t>ИБ реализуется средствами первого уровня плюс средства усиленной аутентификации, средства анализа почтовых сообщений и </a:t>
            </a:r>
            <a:r>
              <a:rPr lang="ru-RU" sz="1900" dirty="0" err="1" smtClean="0"/>
              <a:t>web</a:t>
            </a:r>
            <a:r>
              <a:rPr lang="ru-RU" sz="1900" dirty="0" smtClean="0"/>
              <a:t>-контента, </a:t>
            </a:r>
            <a:r>
              <a:rPr lang="en-US" sz="1900" dirty="0" smtClean="0">
                <a:latin typeface="Cambria" panose="02040503050406030204" pitchFamily="18" charset="0"/>
              </a:rPr>
              <a:t>IPS/</a:t>
            </a:r>
            <a:r>
              <a:rPr lang="ru-RU" sz="1900" dirty="0" smtClean="0"/>
              <a:t>IDS, средства анализа защищенности, SSO (средства однократной аутентификации), PKI (инфраструктура открытых ключей) и организационные меры (внутренний и внешний аудит, анализ рисков, политика информационной безопасности, положения, процедуры, регламенты и руководства).</a:t>
            </a:r>
          </a:p>
        </p:txBody>
      </p:sp>
      <p:pic>
        <p:nvPicPr>
          <p:cNvPr id="38916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1676400"/>
            <a:ext cx="3984625" cy="4024313"/>
          </a:xfrm>
        </p:spPr>
      </p:pic>
    </p:spTree>
    <p:extLst>
      <p:ext uri="{BB962C8B-B14F-4D97-AF65-F5344CB8AC3E}">
        <p14:creationId xmlns:p14="http://schemas.microsoft.com/office/powerpoint/2010/main" val="4195411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 anchor="ctr"/>
          <a:lstStyle/>
          <a:p>
            <a:pPr eaLnBrk="1" hangingPunct="1"/>
            <a:r>
              <a:rPr lang="ru-RU" smtClean="0"/>
              <a:t>3-й уровень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810000" y="1676400"/>
            <a:ext cx="5105400" cy="4648200"/>
          </a:xfrm>
        </p:spPr>
        <p:txBody>
          <a:bodyPr>
            <a:normAutofit fontScale="85000" lnSpcReduction="10000"/>
          </a:bodyPr>
          <a:lstStyle/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ИБ является частью корпоративной культуры, назначен CISA (старший администратор по вопросам обеспечения ИБ</a:t>
            </a:r>
            <a:r>
              <a:rPr lang="ru-RU" sz="2900" dirty="0" smtClean="0"/>
              <a:t>).</a:t>
            </a:r>
            <a:endParaRPr lang="ru-RU" sz="2900" dirty="0"/>
          </a:p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Финансирование </a:t>
            </a:r>
            <a:r>
              <a:rPr lang="ru-RU" sz="2900" dirty="0"/>
              <a:t>ведется в рамках отдельного </a:t>
            </a:r>
            <a:r>
              <a:rPr lang="ru-RU" sz="2900" dirty="0" smtClean="0"/>
              <a:t>бюджета</a:t>
            </a:r>
            <a:r>
              <a:rPr lang="ru-RU" sz="2900" dirty="0"/>
              <a:t>.</a:t>
            </a:r>
          </a:p>
          <a:p>
            <a:pPr marL="274320" indent="-35560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ИБ реализуется средствами второго уровня плюс системы управления информационной безопасностью, CSIRT (группа реагирования на инциденты нарушения информационной безопасности), SLA (соглашение об уровне сервиса).</a:t>
            </a:r>
          </a:p>
        </p:txBody>
      </p:sp>
      <p:pic>
        <p:nvPicPr>
          <p:cNvPr id="39940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905000"/>
            <a:ext cx="3160713" cy="3749675"/>
          </a:xfrm>
        </p:spPr>
      </p:pic>
    </p:spTree>
    <p:extLst>
      <p:ext uri="{BB962C8B-B14F-4D97-AF65-F5344CB8AC3E}">
        <p14:creationId xmlns:p14="http://schemas.microsoft.com/office/powerpoint/2010/main" val="737359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задачи ЗИ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Объект 3"/>
          <p:cNvSpPr>
            <a:spLocks noGrp="1"/>
          </p:cNvSpPr>
          <p:nvPr>
            <p:ph sz="quarter" idx="4294967295"/>
          </p:nvPr>
        </p:nvSpPr>
        <p:spPr>
          <a:xfrm>
            <a:off x="3571875" y="1676400"/>
            <a:ext cx="5572125" cy="4857750"/>
          </a:xfrm>
        </p:spPr>
        <p:txBody>
          <a:bodyPr/>
          <a:lstStyle/>
          <a:p>
            <a:pPr eaLnBrk="1" hangingPunct="1"/>
            <a:r>
              <a:rPr lang="ru-RU" sz="2700" dirty="0" smtClean="0"/>
              <a:t>Обеспечение следующих  характеристик:</a:t>
            </a:r>
          </a:p>
          <a:p>
            <a:pPr lvl="1" eaLnBrk="1" hangingPunct="1"/>
            <a:r>
              <a:rPr lang="ru-RU" sz="2800" b="1" dirty="0" smtClean="0"/>
              <a:t>Целостность.</a:t>
            </a:r>
          </a:p>
          <a:p>
            <a:pPr lvl="1" eaLnBrk="1" hangingPunct="1"/>
            <a:r>
              <a:rPr lang="ru-RU" sz="2800" b="1" dirty="0" smtClean="0"/>
              <a:t>Доступность.</a:t>
            </a:r>
          </a:p>
          <a:p>
            <a:pPr lvl="1" eaLnBrk="1" hangingPunct="1"/>
            <a:r>
              <a:rPr lang="ru-RU" sz="2800" b="1" dirty="0" smtClean="0"/>
              <a:t>Конфиденциальность.</a:t>
            </a:r>
          </a:p>
          <a:p>
            <a:pPr lvl="1" eaLnBrk="1" hangingPunct="1"/>
            <a:r>
              <a:rPr lang="ru-RU" sz="2800" dirty="0" smtClean="0"/>
              <a:t>Подотчетность.</a:t>
            </a:r>
          </a:p>
          <a:p>
            <a:pPr lvl="1" eaLnBrk="1" hangingPunct="1"/>
            <a:r>
              <a:rPr lang="ru-RU" sz="2800" dirty="0" smtClean="0"/>
              <a:t>Аутентичность.</a:t>
            </a:r>
          </a:p>
          <a:p>
            <a:pPr lvl="1" eaLnBrk="1" hangingPunct="1"/>
            <a:r>
              <a:rPr lang="ru-RU" sz="2800" dirty="0" smtClean="0"/>
              <a:t>Достоверность.</a:t>
            </a:r>
          </a:p>
        </p:txBody>
      </p:sp>
      <p:pic>
        <p:nvPicPr>
          <p:cNvPr id="19460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2143116"/>
            <a:ext cx="3733800" cy="2697163"/>
          </a:xfr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952500"/>
            <a:ext cx="8821042" cy="1362075"/>
          </a:xfrm>
        </p:spPr>
        <p:txBody>
          <a:bodyPr>
            <a:normAutofit/>
          </a:bodyPr>
          <a:lstStyle/>
          <a:p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информационной безопасности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313575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измерять ИБ?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064500" cy="4319587"/>
          </a:xfrm>
          <a:noFill/>
        </p:spPr>
        <p:txBody>
          <a:bodyPr>
            <a:noAutofit/>
          </a:bodyPr>
          <a:lstStyle/>
          <a:p>
            <a:r>
              <a:rPr lang="ru-RU" dirty="0"/>
              <a:t>Безопасность с </a:t>
            </a:r>
            <a:r>
              <a:rPr lang="ru-RU" dirty="0" smtClean="0"/>
              <a:t>позиции бизнеса </a:t>
            </a:r>
            <a:r>
              <a:rPr lang="ru-RU" dirty="0"/>
              <a:t>– </a:t>
            </a:r>
            <a:r>
              <a:rPr lang="ru-RU" dirty="0" smtClean="0"/>
              <a:t>инвестиции в процесс</a:t>
            </a:r>
            <a:r>
              <a:rPr lang="ru-RU" dirty="0"/>
              <a:t>, </a:t>
            </a:r>
            <a:r>
              <a:rPr lang="ru-RU" dirty="0" smtClean="0"/>
              <a:t>направленный на достижение бизнес-целей (прибыль, </a:t>
            </a:r>
            <a:r>
              <a:rPr lang="ru-RU" dirty="0" err="1" smtClean="0"/>
              <a:t>завоёвывание</a:t>
            </a:r>
            <a:r>
              <a:rPr lang="ru-RU" dirty="0" smtClean="0"/>
              <a:t> доверия, репутации, расширение рынка). </a:t>
            </a:r>
          </a:p>
          <a:p>
            <a:r>
              <a:rPr lang="ru-RU" altLang="ja-JP" dirty="0" smtClean="0"/>
              <a:t>Показать вклад ИБ в достижение целей можно только измерив эффективность ИБ.</a:t>
            </a:r>
          </a:p>
          <a:p>
            <a:r>
              <a:rPr lang="ru-RU" altLang="ja-JP" dirty="0" smtClean="0"/>
              <a:t>Обоснование требований / инвестиций.</a:t>
            </a:r>
          </a:p>
          <a:p>
            <a:r>
              <a:rPr lang="ru-RU" altLang="ja-JP" dirty="0"/>
              <a:t>Выполнение требований </a:t>
            </a:r>
            <a:r>
              <a:rPr lang="en-US" altLang="ja-JP" dirty="0"/>
              <a:t>SLA.</a:t>
            </a:r>
            <a:endParaRPr lang="ru-RU" altLang="ja-JP" dirty="0"/>
          </a:p>
          <a:p>
            <a:pPr lvl="1"/>
            <a:endParaRPr lang="en-US" altLang="ja-JP" dirty="0" smtClean="0"/>
          </a:p>
          <a:p>
            <a:endParaRPr lang="ru-RU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088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безопасности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393016" cy="5240624"/>
          </a:xfrm>
          <a:noFill/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ja-JP" u="sng" dirty="0" smtClean="0"/>
              <a:t>Что такое метрика ИБ</a:t>
            </a:r>
            <a:r>
              <a:rPr lang="ru-RU" altLang="ja-JP" dirty="0" smtClean="0"/>
              <a:t>:</a:t>
            </a:r>
          </a:p>
          <a:p>
            <a:pPr eaLnBrk="1" hangingPunct="1"/>
            <a:r>
              <a:rPr lang="ru-RU" altLang="ja-JP" dirty="0" smtClean="0"/>
              <a:t>Метрика ИБ – метод количественного измерения некоторых «безопасных» свойств информационной системы, показывающих её эффективность.</a:t>
            </a:r>
          </a:p>
          <a:p>
            <a:pPr marL="0" indent="0" eaLnBrk="1" hangingPunct="1">
              <a:buNone/>
            </a:pPr>
            <a:r>
              <a:rPr lang="ru-RU" altLang="ja-JP" u="sng" dirty="0" smtClean="0"/>
              <a:t>Зачем метрики ИБ нужны</a:t>
            </a:r>
            <a:r>
              <a:rPr lang="ru-RU" altLang="ja-JP" dirty="0" smtClean="0"/>
              <a:t>:</a:t>
            </a:r>
          </a:p>
          <a:p>
            <a:r>
              <a:rPr lang="ru-RU" altLang="ja-JP" dirty="0" smtClean="0"/>
              <a:t>Показ эффективности процессов ИБ в достижении бизнес-целей.</a:t>
            </a:r>
          </a:p>
          <a:p>
            <a:r>
              <a:rPr lang="ru-RU" altLang="ja-JP" dirty="0" smtClean="0"/>
              <a:t>Показ влияния изменения конкретных «безопасных» свойств ИС на бизнес-цели.</a:t>
            </a:r>
          </a:p>
          <a:p>
            <a:r>
              <a:rPr lang="ru-RU" altLang="ja-JP" dirty="0" smtClean="0"/>
              <a:t>Выявление аномалий и скрытых нарушений ИБ: снижение скрытых рисков.</a:t>
            </a:r>
          </a:p>
          <a:p>
            <a:endParaRPr lang="ru-RU" altLang="ja-JP" dirty="0" smtClean="0"/>
          </a:p>
          <a:p>
            <a:endParaRPr lang="ru-RU" altLang="ja-JP" dirty="0"/>
          </a:p>
          <a:p>
            <a:pPr marL="0" indent="0" eaLnBrk="1" hangingPunct="1">
              <a:buNone/>
            </a:pPr>
            <a:endParaRPr lang="ru-RU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87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безопасности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064500" cy="4319587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altLang="ja-JP" dirty="0" smtClean="0"/>
              <a:t>Однозначно измеряются, без «экспертного мнения»</a:t>
            </a:r>
          </a:p>
          <a:p>
            <a:pPr eaLnBrk="1" hangingPunct="1"/>
            <a:r>
              <a:rPr lang="ru-RU" altLang="ja-JP" dirty="0" smtClean="0"/>
              <a:t>Доступны для расчета и анализа (предпочтительно автоматически)</a:t>
            </a:r>
          </a:p>
          <a:p>
            <a:pPr eaLnBrk="1" hangingPunct="1"/>
            <a:r>
              <a:rPr lang="ru-RU" altLang="ja-JP" dirty="0" smtClean="0"/>
              <a:t>Имеют количественное выражение (не "высокий", "средний", "низкий")</a:t>
            </a:r>
          </a:p>
          <a:p>
            <a:pPr eaLnBrk="1" hangingPunct="1"/>
            <a:r>
              <a:rPr lang="ru-RU" altLang="ja-JP" dirty="0" smtClean="0"/>
              <a:t>Измеряются в пригодных для анализа величинах, таких как "ошибки", "часы", "стоимость"</a:t>
            </a:r>
          </a:p>
          <a:p>
            <a:pPr eaLnBrk="1" hangingPunct="1"/>
            <a:r>
              <a:rPr lang="ru-RU" altLang="ja-JP" dirty="0" smtClean="0"/>
              <a:t>Понятны и указывают на проблемную область и возможные решения (тест  «Ну, и?") </a:t>
            </a:r>
          </a:p>
        </p:txBody>
      </p:sp>
    </p:spTree>
    <p:extLst>
      <p:ext uri="{BB962C8B-B14F-4D97-AF65-F5344CB8AC3E}">
        <p14:creationId xmlns:p14="http://schemas.microsoft.com/office/powerpoint/2010/main" val="23584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88640"/>
            <a:ext cx="7772400" cy="7032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метрик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712968" cy="554461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Технические средства защиты: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Количество изменений конфигурации МЭ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Количество заблокированных соединений / атак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%узлов с установленным МЭ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%узлов с регулярно обновляемыми антивирусными базами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Повышение осведомленности сотрудников: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 обученных, заходы на сайт, % нарушающих парольную политику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Соответствие требованиям: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en-US" sz="2400" dirty="0"/>
              <a:t>% </a:t>
            </a:r>
            <a:r>
              <a:rPr lang="ru-RU" sz="2400" dirty="0"/>
              <a:t>соответствия стандартам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ru-RU" sz="2400" dirty="0"/>
              <a:t>Ап-тайм внешнего сервиса / </a:t>
            </a:r>
            <a:r>
              <a:rPr lang="ru-RU" sz="2400" dirty="0" smtClean="0"/>
              <a:t>сайта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ru-RU" sz="2400" dirty="0" smtClean="0"/>
              <a:t>Среднее время предоставления доступа после запроса</a:t>
            </a:r>
            <a:endParaRPr lang="ru-RU" sz="2400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Активность: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Среднеквартальное число</a:t>
            </a:r>
            <a:r>
              <a:rPr lang="ru-RU" dirty="0" smtClean="0"/>
              <a:t> </a:t>
            </a:r>
            <a:r>
              <a:rPr lang="ru-RU" dirty="0" smtClean="0"/>
              <a:t>новых пользователей / </a:t>
            </a:r>
            <a:r>
              <a:rPr lang="ru-RU" dirty="0" smtClean="0"/>
              <a:t>клиентов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% отказов пользователей (не закончивших регистрацию)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Число поступивших жалоб на работу сервиса / сайта / …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2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 для гордости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571612"/>
            <a:ext cx="8064500" cy="4319587"/>
          </a:xfrm>
          <a:noFill/>
        </p:spPr>
        <p:txBody>
          <a:bodyPr/>
          <a:lstStyle/>
          <a:p>
            <a:pPr eaLnBrk="1" hangingPunct="1"/>
            <a:r>
              <a:rPr lang="ru-RU" altLang="ja-JP" dirty="0" smtClean="0"/>
              <a:t>Количество «заблокированных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ru-RU" altLang="ja-JP" dirty="0" smtClean="0"/>
              <a:t>вирусов»</a:t>
            </a:r>
          </a:p>
          <a:p>
            <a:pPr eaLnBrk="1" hangingPunct="1"/>
            <a:r>
              <a:rPr lang="ru-RU" altLang="ja-JP" dirty="0" smtClean="0"/>
              <a:t>Количество «отраженных сетевых атак»</a:t>
            </a:r>
          </a:p>
          <a:p>
            <a:pPr eaLnBrk="1" hangingPunct="1"/>
            <a:r>
              <a:rPr lang="ru-RU" altLang="ja-JP" dirty="0" smtClean="0"/>
              <a:t>Количество отфильтрованного </a:t>
            </a:r>
            <a:r>
              <a:rPr lang="ru-RU" altLang="ja-JP" dirty="0" err="1" smtClean="0"/>
              <a:t>СПАМа</a:t>
            </a:r>
            <a:endParaRPr lang="ru-RU" altLang="ja-JP" dirty="0" smtClean="0"/>
          </a:p>
          <a:p>
            <a:pPr eaLnBrk="1" hangingPunct="1">
              <a:buFontTx/>
              <a:buNone/>
            </a:pPr>
            <a:r>
              <a:rPr lang="ru-RU" altLang="ja-JP" dirty="0" smtClean="0"/>
              <a:t>ИЛИ</a:t>
            </a:r>
          </a:p>
          <a:p>
            <a:pPr eaLnBrk="1" hangingPunct="1"/>
            <a:r>
              <a:rPr lang="ru-RU" altLang="ja-JP" dirty="0" smtClean="0"/>
              <a:t>Процент узлов с обновляемыми антивирусными базами</a:t>
            </a:r>
          </a:p>
          <a:p>
            <a:pPr eaLnBrk="1" hangingPunct="1"/>
            <a:r>
              <a:rPr lang="ru-RU" altLang="ja-JP" dirty="0" smtClean="0"/>
              <a:t>Отношение количества вирусов в исходящей и входящей почте</a:t>
            </a:r>
          </a:p>
        </p:txBody>
      </p:sp>
    </p:spTree>
    <p:extLst>
      <p:ext uri="{BB962C8B-B14F-4D97-AF65-F5344CB8AC3E}">
        <p14:creationId xmlns:p14="http://schemas.microsoft.com/office/powerpoint/2010/main" val="14569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772400" cy="7032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метрик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94700" cy="525658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u="sng" dirty="0" smtClean="0"/>
              <a:t>Какие метрики вводить не стоит</a:t>
            </a:r>
            <a:r>
              <a:rPr lang="ru-RU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Число случаев несанкционированного использования системы.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% снижения рисков ИБ.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% предотвращённых инцидентов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Кол-во запущенных проектов.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Доход от внедрения СЗИ.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Среднесуточное число сетевых соединений.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Количество выявленного </a:t>
            </a:r>
            <a:r>
              <a:rPr lang="ru-RU" dirty="0" err="1" smtClean="0"/>
              <a:t>СПАМа</a:t>
            </a:r>
            <a:r>
              <a:rPr lang="ru-RU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u="sng" dirty="0" smtClean="0"/>
              <a:t>Особый подход:</a:t>
            </a:r>
            <a:r>
              <a:rPr lang="ru-RU" dirty="0" smtClean="0"/>
              <a:t> системы </a:t>
            </a:r>
            <a:r>
              <a:rPr lang="ru-RU" dirty="0" smtClean="0"/>
              <a:t>класса </a:t>
            </a:r>
            <a:r>
              <a:rPr lang="en-US" dirty="0" smtClean="0"/>
              <a:t>SIEM</a:t>
            </a:r>
            <a:r>
              <a:rPr lang="ru-RU" dirty="0" smtClean="0"/>
              <a:t>, выявляющие аномалии.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8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ИБ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29124" y="1447800"/>
            <a:ext cx="4429156" cy="483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Принципы:</a:t>
            </a:r>
          </a:p>
          <a:p>
            <a:pPr>
              <a:buNone/>
            </a:pPr>
            <a:r>
              <a:rPr lang="ru-RU" dirty="0" smtClean="0"/>
              <a:t>Цели бизнес-процесса</a:t>
            </a:r>
            <a:r>
              <a:rPr lang="en-US" dirty="0" smtClean="0"/>
              <a:t> (SLA)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SMART:</a:t>
            </a:r>
          </a:p>
          <a:p>
            <a:r>
              <a:rPr lang="ru-RU" dirty="0" smtClean="0"/>
              <a:t>Конкретна</a:t>
            </a:r>
          </a:p>
          <a:p>
            <a:r>
              <a:rPr lang="ru-RU" dirty="0" smtClean="0"/>
              <a:t>Измерима</a:t>
            </a:r>
          </a:p>
          <a:p>
            <a:r>
              <a:rPr lang="ru-RU" dirty="0" smtClean="0"/>
              <a:t>Применима </a:t>
            </a:r>
            <a:r>
              <a:rPr lang="en-US" dirty="0" smtClean="0"/>
              <a:t>/</a:t>
            </a:r>
            <a:r>
              <a:rPr lang="ru-RU" dirty="0" smtClean="0"/>
              <a:t> достижима</a:t>
            </a:r>
            <a:endParaRPr lang="ru-RU" dirty="0" smtClean="0"/>
          </a:p>
          <a:p>
            <a:r>
              <a:rPr lang="ru-RU" dirty="0" smtClean="0"/>
              <a:t>Значима</a:t>
            </a:r>
          </a:p>
          <a:p>
            <a:r>
              <a:rPr lang="ru-RU" dirty="0" smtClean="0"/>
              <a:t>Своевременна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1753394"/>
            <a:ext cx="30099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836514"/>
            <a:ext cx="8359775" cy="576262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 метрик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2910" y="1628800"/>
            <a:ext cx="8358246" cy="501491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ja-JP" sz="3000" u="sng" dirty="0" smtClean="0"/>
              <a:t>Параметры метрики</a:t>
            </a:r>
            <a:r>
              <a:rPr lang="ru-RU" altLang="ja-JP" sz="3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Название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Описание (</a:t>
            </a:r>
            <a:r>
              <a:rPr lang="ru-RU" altLang="ja-JP" sz="3000" dirty="0" smtClean="0"/>
              <a:t>сущность)</a:t>
            </a:r>
            <a:endParaRPr lang="ru-RU" altLang="ja-JP" sz="30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Единицы измерения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Цель / диапазон нормальных значений</a:t>
            </a:r>
            <a:endParaRPr lang="en-US" altLang="ja-JP" sz="30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Методы измерения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Периодичность измерения</a:t>
            </a:r>
            <a:endParaRPr lang="ru-RU" altLang="ja-JP" sz="3000" dirty="0" smtClean="0"/>
          </a:p>
          <a:p>
            <a:pPr eaLnBrk="1" hangingPunct="1">
              <a:lnSpc>
                <a:spcPct val="80000"/>
              </a:lnSpc>
            </a:pPr>
            <a:endParaRPr lang="ru-RU" altLang="ja-JP" sz="3000" dirty="0" smtClean="0"/>
          </a:p>
        </p:txBody>
      </p:sp>
    </p:spTree>
    <p:extLst>
      <p:ext uri="{BB962C8B-B14F-4D97-AF65-F5344CB8AC3E}">
        <p14:creationId xmlns:p14="http://schemas.microsoft.com/office/powerpoint/2010/main" val="8933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71480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метрик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2910" y="1500174"/>
            <a:ext cx="8358246" cy="5143536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Антивирусные</a:t>
            </a:r>
            <a:r>
              <a:rPr lang="en-US" altLang="ja-JP" sz="3000" dirty="0" smtClean="0">
                <a:ea typeface="ＭＳ Ｐゴシック" charset="-128"/>
              </a:rPr>
              <a:t>/</a:t>
            </a:r>
            <a:r>
              <a:rPr lang="ru-RU" altLang="ja-JP" sz="3000" dirty="0" err="1" smtClean="0"/>
              <a:t>антиспам</a:t>
            </a:r>
            <a:r>
              <a:rPr lang="ru-RU" altLang="ja-JP" sz="3000" dirty="0" smtClean="0"/>
              <a:t> системы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класса </a:t>
            </a:r>
            <a:r>
              <a:rPr lang="en-US" altLang="ja-JP" sz="3000" dirty="0" smtClean="0">
                <a:ea typeface="ＭＳ Ｐゴシック" charset="-128"/>
              </a:rPr>
              <a:t>SEIM/IDS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Ручной сбор (системы управления проектами, контроля трудозатрат)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Результаты аудитов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управления сетью (инвентаризация)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Система контроля изменений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мониторинга и управления уязвимостями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контроля соответствия стандартам (</a:t>
            </a:r>
            <a:r>
              <a:rPr lang="en-US" altLang="ja-JP" sz="3000" dirty="0" smtClean="0">
                <a:ea typeface="ＭＳ Ｐゴシック" charset="-128"/>
              </a:rPr>
              <a:t>Compliance management</a:t>
            </a:r>
            <a:r>
              <a:rPr lang="ru-RU" altLang="ja-JP" sz="3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7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защиты информации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829309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я хуже?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341438"/>
            <a:ext cx="8064500" cy="4319587"/>
          </a:xfrm>
          <a:noFill/>
        </p:spPr>
        <p:txBody>
          <a:bodyPr/>
          <a:lstStyle/>
          <a:p>
            <a:pPr eaLnBrk="1" hangingPunct="1"/>
            <a:r>
              <a:rPr lang="ru-RU" altLang="ja-JP" dirty="0" smtClean="0"/>
              <a:t>Оценка динамики показателей</a:t>
            </a:r>
          </a:p>
          <a:p>
            <a:pPr eaLnBrk="1" hangingPunct="1"/>
            <a:r>
              <a:rPr lang="ru-RU" altLang="ja-JP" dirty="0" smtClean="0"/>
              <a:t>Сравнение с мировой практикой </a:t>
            </a:r>
          </a:p>
          <a:p>
            <a:pPr eaLnBrk="1" hangingPunct="1">
              <a:buFontTx/>
              <a:buNone/>
            </a:pPr>
            <a:endParaRPr lang="ru-RU" altLang="ja-JP" dirty="0" smtClean="0"/>
          </a:p>
          <a:p>
            <a:pPr eaLnBrk="1" hangingPunct="1"/>
            <a:r>
              <a:rPr lang="ru-RU" altLang="ja-JP" dirty="0" smtClean="0"/>
              <a:t>Где брать метрики?</a:t>
            </a:r>
          </a:p>
          <a:p>
            <a:pPr lvl="1" eaLnBrk="1" hangingPunct="1"/>
            <a:r>
              <a:rPr lang="en-US" altLang="ja-JP" dirty="0" smtClean="0">
                <a:ea typeface="ＭＳ Ｐゴシック" charset="-128"/>
              </a:rPr>
              <a:t>NIST Special publication</a:t>
            </a:r>
          </a:p>
          <a:p>
            <a:pPr lvl="1" eaLnBrk="1" hangingPunct="1"/>
            <a:r>
              <a:rPr lang="en-US" altLang="ja-JP" dirty="0" smtClean="0">
                <a:ea typeface="ＭＳ Ｐゴシック" charset="-128"/>
              </a:rPr>
              <a:t>Center of Internet Security</a:t>
            </a:r>
          </a:p>
          <a:p>
            <a:pPr lvl="1" eaLnBrk="1" hangingPunct="1"/>
            <a:r>
              <a:rPr lang="ru-RU" altLang="ja-JP" sz="1600" dirty="0" smtClean="0">
                <a:hlinkClick r:id="rId2"/>
              </a:rPr>
              <a:t>http://www.metricscenter.org/</a:t>
            </a:r>
            <a:endParaRPr lang="en-US" altLang="ja-JP" sz="1600" dirty="0" smtClean="0">
              <a:ea typeface="ＭＳ Ｐゴシック" charset="-128"/>
            </a:endParaRPr>
          </a:p>
          <a:p>
            <a:pPr lvl="1" eaLnBrk="1" hangingPunct="1"/>
            <a:r>
              <a:rPr lang="ru-RU" altLang="ja-JP" sz="1600" dirty="0" smtClean="0">
                <a:hlinkClick r:id="rId3"/>
              </a:rPr>
              <a:t>http://www.securitymetrics.org</a:t>
            </a:r>
            <a:r>
              <a:rPr lang="en-US" altLang="ja-JP" sz="1600" dirty="0" smtClean="0">
                <a:ea typeface="ＭＳ Ｐゴシック" charset="-128"/>
              </a:rPr>
              <a:t> </a:t>
            </a:r>
            <a:endParaRPr lang="ru-RU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7409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32656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Резюме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908720"/>
            <a:ext cx="8568630" cy="5327798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altLang="ja-JP" dirty="0" smtClean="0"/>
              <a:t>Метрики безопасности </a:t>
            </a:r>
            <a:r>
              <a:rPr lang="ru-RU" altLang="ja-JP" dirty="0" smtClean="0"/>
              <a:t>применимы практически к любому процессу </a:t>
            </a:r>
            <a:r>
              <a:rPr lang="ru-RU" altLang="ja-JP" dirty="0" smtClean="0"/>
              <a:t>ИБ.</a:t>
            </a:r>
          </a:p>
          <a:p>
            <a:pPr eaLnBrk="1" hangingPunct="1"/>
            <a:r>
              <a:rPr lang="ru-RU" altLang="ja-JP" dirty="0" smtClean="0"/>
              <a:t>Метрики позволяют общаться с бизнесом в привычных терминах управления проектами и бизнес-целями</a:t>
            </a:r>
            <a:r>
              <a:rPr lang="ru-RU" altLang="ja-JP" dirty="0" smtClean="0"/>
              <a:t>.</a:t>
            </a:r>
          </a:p>
          <a:p>
            <a:pPr eaLnBrk="1" hangingPunct="1"/>
            <a:r>
              <a:rPr lang="ru-RU" altLang="ja-JP" dirty="0" smtClean="0">
                <a:ea typeface="ＭＳ Ｐゴシック" charset="-128"/>
              </a:rPr>
              <a:t>Метрики позволяют оценить реальную эффективность процессов ИБ организации в терминах бизнес-целей и помогают в принятии управленческих решений.</a:t>
            </a:r>
            <a:endParaRPr lang="en-US" altLang="ja-JP" dirty="0" smtClean="0">
              <a:ea typeface="ＭＳ Ｐゴシック" charset="-128"/>
            </a:endParaRPr>
          </a:p>
          <a:p>
            <a:pPr eaLnBrk="1" hangingPunct="1"/>
            <a:r>
              <a:rPr lang="ru-RU" altLang="ja-JP" dirty="0" smtClean="0"/>
              <a:t>Метрики позволяют оценивать динамику процессов и проводить сравнение с общемировой практикой.</a:t>
            </a:r>
          </a:p>
          <a:p>
            <a:pPr eaLnBrk="1" hangingPunct="1"/>
            <a:r>
              <a:rPr lang="ru-RU" altLang="ja-JP" dirty="0" smtClean="0"/>
              <a:t>Большое количество метрик может автоматизировано оцениваться с системами класса </a:t>
            </a:r>
            <a:r>
              <a:rPr lang="en-US" altLang="ja-JP" dirty="0" smtClean="0">
                <a:ea typeface="ＭＳ Ｐゴシック" charset="-128"/>
              </a:rPr>
              <a:t>SIEM</a:t>
            </a:r>
            <a:r>
              <a:rPr lang="ru-RU" altLang="ja-JP" dirty="0" smtClean="0">
                <a:ea typeface="ＭＳ Ｐゴシック" charset="-128"/>
              </a:rPr>
              <a:t>.</a:t>
            </a:r>
            <a:endParaRPr lang="ru-RU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079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72563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mtClean="0"/>
              <a:t>Обнаруженные уязвимости в 2011 году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620000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24582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37458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838200"/>
          </a:xfrm>
        </p:spPr>
        <p:txBody>
          <a:bodyPr/>
          <a:lstStyle/>
          <a:p>
            <a:pPr algn="ctr"/>
            <a:r>
              <a:rPr lang="ru-RU" altLang="ru-RU" smtClean="0"/>
              <a:t>Типы уязвимостей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010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2560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29635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1"/>
            <a:ext cx="8001000" cy="963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Источники информации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4294967295"/>
          </p:nvPr>
        </p:nvSpPr>
        <p:spPr>
          <a:xfrm>
            <a:off x="285720" y="1785926"/>
            <a:ext cx="8001000" cy="4857784"/>
          </a:xfrm>
        </p:spPr>
        <p:txBody>
          <a:bodyPr>
            <a:normAutofit/>
          </a:bodyPr>
          <a:lstStyle/>
          <a:p>
            <a:pPr eaLnBrk="1" hangingPunct="1"/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securitylab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  - </a:t>
            </a:r>
            <a:r>
              <a:rPr lang="en-US" dirty="0" smtClean="0"/>
              <a:t>Security Lab by Positive technologies</a:t>
            </a:r>
            <a:endParaRPr lang="ru-RU" dirty="0" smtClean="0"/>
          </a:p>
          <a:p>
            <a:pPr eaLnBrk="1" hangingPunct="1"/>
            <a:r>
              <a:rPr lang="en-US" dirty="0" smtClean="0">
                <a:hlinkClick r:id="rId3"/>
              </a:rPr>
              <a:t>www.xakep.ru</a:t>
            </a:r>
            <a:r>
              <a:rPr lang="en-US" dirty="0" smtClean="0"/>
              <a:t> – </a:t>
            </a:r>
            <a:r>
              <a:rPr lang="ru-RU" dirty="0" smtClean="0"/>
              <a:t>самый популярный российский журнал по технической безопасности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wikisec.ru</a:t>
            </a:r>
            <a:r>
              <a:rPr lang="en-US" dirty="0" smtClean="0"/>
              <a:t> – </a:t>
            </a:r>
            <a:r>
              <a:rPr lang="ru-RU" dirty="0" smtClean="0"/>
              <a:t>энциклопедия по ИБ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>
                <a:hlinkClick r:id="rId5"/>
              </a:rPr>
              <a:t>lukatsky.blogspot.com</a:t>
            </a:r>
            <a:r>
              <a:rPr lang="ru-RU" dirty="0" smtClean="0"/>
              <a:t> – самый известный в России специалист по ИБ.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/>
              </a:rPr>
              <a:t>www.tsarev.biz</a:t>
            </a:r>
            <a:r>
              <a:rPr lang="ru-RU" dirty="0" smtClean="0"/>
              <a:t> – тоже известный спец.</a:t>
            </a:r>
          </a:p>
          <a:p>
            <a:r>
              <a:rPr lang="en-US" b="1" dirty="0" smtClean="0">
                <a:hlinkClick r:id="rId7"/>
              </a:rPr>
              <a:t>inforsec.ru</a:t>
            </a:r>
            <a:r>
              <a:rPr lang="en-US" b="1" dirty="0" smtClean="0"/>
              <a:t> </a:t>
            </a:r>
            <a:r>
              <a:rPr lang="ru-RU" b="1" dirty="0" smtClean="0"/>
              <a:t>– мой ресурс. </a:t>
            </a:r>
            <a:r>
              <a:rPr lang="ru-RU" b="1" dirty="0" smtClean="0">
                <a:sym typeface="Wingdings" panose="05000000000000000000" pitchFamily="2" charset="2"/>
              </a:rPr>
              <a:t>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083733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внимание!</a:t>
            </a:r>
            <a:endParaRPr lang="ru-RU" sz="5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минимальных привилегий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857752" y="1447800"/>
            <a:ext cx="3825238" cy="4910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Каждая </a:t>
            </a:r>
            <a:r>
              <a:rPr lang="ru-RU" dirty="0"/>
              <a:t>операция должна выполняться с наименьшим набором привилегий, требуемых для данной операции.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1958181"/>
            <a:ext cx="3810000" cy="3810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219716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прозрачности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СЗИ </a:t>
            </a:r>
            <a:r>
              <a:rPr lang="ru-RU" dirty="0"/>
              <a:t>должна работать в фоновом режиме, быть незаметной и не мешать пользователям в основной работе, выполняя при этом все возложенные на нее функции.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1958181"/>
            <a:ext cx="3810000" cy="3810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21698606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056" y="260648"/>
            <a:ext cx="7772400" cy="100811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превентивности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55976" y="1447800"/>
            <a:ext cx="4464496" cy="512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Последствия </a:t>
            </a:r>
            <a:r>
              <a:rPr lang="ru-RU" dirty="0"/>
              <a:t>реализации угроз безопасности информации могут </a:t>
            </a:r>
            <a:r>
              <a:rPr lang="ru-RU" dirty="0" smtClean="0"/>
              <a:t>повлечь </a:t>
            </a:r>
            <a:r>
              <a:rPr lang="ru-RU" dirty="0"/>
              <a:t>значительно </a:t>
            </a:r>
            <a:r>
              <a:rPr lang="ru-RU" dirty="0" smtClean="0"/>
              <a:t>большие финансовые, временные </a:t>
            </a:r>
            <a:r>
              <a:rPr lang="ru-RU" dirty="0"/>
              <a:t>и </a:t>
            </a:r>
            <a:r>
              <a:rPr lang="ru-RU" dirty="0" smtClean="0"/>
              <a:t>материальные затрат</a:t>
            </a:r>
            <a:r>
              <a:rPr lang="ru-RU" dirty="0"/>
              <a:t>ы</a:t>
            </a:r>
            <a:r>
              <a:rPr lang="ru-RU" dirty="0" smtClean="0"/>
              <a:t> </a:t>
            </a:r>
            <a:r>
              <a:rPr lang="ru-RU" dirty="0"/>
              <a:t>по сравнению с затратами на создание комплексной системы защиты.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1958181"/>
            <a:ext cx="3810000" cy="3810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424347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08012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адекватности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83969" y="1447800"/>
            <a:ext cx="4788594" cy="5267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Применяемые </a:t>
            </a:r>
            <a:r>
              <a:rPr lang="ru-RU" dirty="0"/>
              <a:t>решения должны быть дифференцированы в зависимости от вероятности возникновения угроз безопасности, прогнозируемого ущерба от ее реализации, степени </a:t>
            </a:r>
            <a:r>
              <a:rPr lang="ru-RU" dirty="0" smtClean="0"/>
              <a:t>ценности информации </a:t>
            </a:r>
            <a:r>
              <a:rPr lang="ru-RU" dirty="0"/>
              <a:t>и ее </a:t>
            </a:r>
            <a:r>
              <a:rPr lang="ru-RU" dirty="0" smtClean="0"/>
              <a:t>стоимости.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8" y="1958181"/>
            <a:ext cx="3810000" cy="3810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4133501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системного подхода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95936" y="1447800"/>
            <a:ext cx="5005220" cy="51959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	Заключается </a:t>
            </a:r>
            <a:r>
              <a:rPr lang="ru-RU" sz="2400" dirty="0"/>
              <a:t>во внесении комплексных мер по защите информации на стадии проектирования </a:t>
            </a:r>
            <a:r>
              <a:rPr lang="ru-RU" sz="2400" dirty="0" smtClean="0"/>
              <a:t>СЗИ, </a:t>
            </a:r>
            <a:r>
              <a:rPr lang="ru-RU" sz="2400" dirty="0"/>
              <a:t>включая организационные и инженерно-технические мероприятия. </a:t>
            </a:r>
            <a:r>
              <a:rPr lang="ru-RU" sz="2400" dirty="0" smtClean="0"/>
              <a:t>Следует помнить оснащение </a:t>
            </a:r>
            <a:r>
              <a:rPr lang="ru-RU" sz="2400" dirty="0"/>
              <a:t>средствами защиты изначально незащищенной АС является более дорогостоящим, чем оснащение средствами защиты проектируемой </a:t>
            </a:r>
            <a:r>
              <a:rPr lang="ru-RU" sz="2400" dirty="0" smtClean="0"/>
              <a:t>АС.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57430"/>
            <a:ext cx="4041775" cy="3031331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1596588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непрерывности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00562" y="1447800"/>
            <a:ext cx="4500594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Функционирование </a:t>
            </a:r>
            <a:r>
              <a:rPr lang="ru-RU" dirty="0"/>
              <a:t>системы защиты не должно быть периодическим. Защитные мероприятия должны проводиться непрерывно и в объеме предусмотренном политикой </a:t>
            </a:r>
            <a:r>
              <a:rPr lang="ru-RU" dirty="0" smtClean="0"/>
              <a:t>безопасности.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2347516"/>
            <a:ext cx="4041775" cy="3031331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:p14="http://schemas.microsoft.com/office/powerpoint/2010/main" val="50480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894</TotalTime>
  <Words>1153</Words>
  <Application>Microsoft Office PowerPoint</Application>
  <PresentationFormat>Экран (4:3)</PresentationFormat>
  <Paragraphs>237</Paragraphs>
  <Slides>35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Информационная безопасность организации</vt:lpstr>
      <vt:lpstr>Основные задачи ЗИ</vt:lpstr>
      <vt:lpstr>Принципы защиты информации</vt:lpstr>
      <vt:lpstr>Принцип минимальных привилегий</vt:lpstr>
      <vt:lpstr>Принцип прозрачности </vt:lpstr>
      <vt:lpstr>Принцип превентивности </vt:lpstr>
      <vt:lpstr>Принцип адекватности</vt:lpstr>
      <vt:lpstr>Принцип системного подхода </vt:lpstr>
      <vt:lpstr>Принцип непрерывности защиты</vt:lpstr>
      <vt:lpstr>Принцип адаптивности</vt:lpstr>
      <vt:lpstr>Принцип доказательности </vt:lpstr>
      <vt:lpstr>Принцип унификации решений </vt:lpstr>
      <vt:lpstr>Понятие оптимальной защиты</vt:lpstr>
      <vt:lpstr>Уровни зрелости ИБ предприятия</vt:lpstr>
      <vt:lpstr>Уровни зрелости</vt:lpstr>
      <vt:lpstr>0-й уровень</vt:lpstr>
      <vt:lpstr>1-й уровень</vt:lpstr>
      <vt:lpstr>2-й уровень</vt:lpstr>
      <vt:lpstr>3-й уровень</vt:lpstr>
      <vt:lpstr>Метрики информационной безопасности</vt:lpstr>
      <vt:lpstr>Зачем измерять ИБ?</vt:lpstr>
      <vt:lpstr>Метрики безопасности</vt:lpstr>
      <vt:lpstr>Метрики безопасности</vt:lpstr>
      <vt:lpstr>Примеры метрик</vt:lpstr>
      <vt:lpstr>Повод для гордости</vt:lpstr>
      <vt:lpstr>Примеры метрик</vt:lpstr>
      <vt:lpstr>Метрики ИБ</vt:lpstr>
      <vt:lpstr>Параметры метрик</vt:lpstr>
      <vt:lpstr>Источники метрик</vt:lpstr>
      <vt:lpstr>Чем я хуже?</vt:lpstr>
      <vt:lpstr>Резюме</vt:lpstr>
      <vt:lpstr>Обнаруженные уязвимости в 2011 году</vt:lpstr>
      <vt:lpstr>Типы уязвимостей</vt:lpstr>
      <vt:lpstr>Источники информации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информационной безопасности</dc:title>
  <cp:lastModifiedBy>Lysyak</cp:lastModifiedBy>
  <cp:revision>29</cp:revision>
  <dcterms:modified xsi:type="dcterms:W3CDTF">2015-02-12T09:12:28Z</dcterms:modified>
</cp:coreProperties>
</file>