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3"/>
  </p:notesMasterIdLst>
  <p:sldIdLst>
    <p:sldId id="290" r:id="rId2"/>
    <p:sldId id="264" r:id="rId3"/>
    <p:sldId id="256" r:id="rId4"/>
    <p:sldId id="265" r:id="rId5"/>
    <p:sldId id="266" r:id="rId6"/>
    <p:sldId id="267" r:id="rId7"/>
    <p:sldId id="268" r:id="rId8"/>
    <p:sldId id="269" r:id="rId9"/>
    <p:sldId id="309" r:id="rId10"/>
    <p:sldId id="291" r:id="rId11"/>
    <p:sldId id="313" r:id="rId12"/>
    <p:sldId id="274" r:id="rId13"/>
    <p:sldId id="275" r:id="rId14"/>
    <p:sldId id="310" r:id="rId15"/>
    <p:sldId id="311" r:id="rId16"/>
    <p:sldId id="312" r:id="rId17"/>
    <p:sldId id="314" r:id="rId18"/>
    <p:sldId id="315" r:id="rId19"/>
    <p:sldId id="296" r:id="rId20"/>
    <p:sldId id="297" r:id="rId21"/>
    <p:sldId id="29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29" autoAdjust="0"/>
  </p:normalViewPr>
  <p:slideViewPr>
    <p:cSldViewPr>
      <p:cViewPr varScale="1">
        <p:scale>
          <a:sx n="102" d="100"/>
          <a:sy n="102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87D960-E910-409C-AE72-FFCBD9A7C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45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1C0880-A6C1-4739-94E0-972AE23CDA35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8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273718-5946-47BB-A8A9-05491517EC0F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67C150-0831-497C-ABF3-0BC2D3B1D65E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FE17A8-6A7D-442F-A4E2-8C68386A1908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dirty="0" smtClean="0"/>
              <a:t>Угрозы конфиденциальности</a:t>
            </a:r>
          </a:p>
          <a:p>
            <a:r>
              <a:rPr lang="ru-RU" altLang="ru-RU" dirty="0" smtClean="0"/>
              <a:t>хищение (копирование) информации, средств ее обработки, носителей; </a:t>
            </a:r>
          </a:p>
          <a:p>
            <a:r>
              <a:rPr lang="ru-RU" altLang="ru-RU" dirty="0" smtClean="0"/>
              <a:t>утрата (неумышленная потеря, утечка) информации , средств ее обработки и носителей; </a:t>
            </a:r>
          </a:p>
          <a:p>
            <a:r>
              <a:rPr lang="ru-RU" altLang="ru-RU" dirty="0" smtClean="0"/>
              <a:t>несанкционированное ознакомление, распространение. </a:t>
            </a:r>
          </a:p>
          <a:p>
            <a:r>
              <a:rPr lang="ru-RU" altLang="ru-RU" dirty="0" smtClean="0"/>
              <a:t>парольные проблемы, перехват информации.</a:t>
            </a:r>
          </a:p>
          <a:p>
            <a:r>
              <a:rPr lang="ru-RU" altLang="ru-RU" b="1" dirty="0" smtClean="0"/>
              <a:t>Угрозы доступности</a:t>
            </a:r>
          </a:p>
          <a:p>
            <a:r>
              <a:rPr lang="ru-RU" altLang="ru-RU" dirty="0" smtClean="0"/>
              <a:t>блокирование информации;</a:t>
            </a:r>
          </a:p>
          <a:p>
            <a:r>
              <a:rPr lang="ru-RU" altLang="ru-RU" dirty="0" smtClean="0"/>
              <a:t>уничтожение информации и средств ее обработки (носителей); </a:t>
            </a:r>
          </a:p>
          <a:p>
            <a:r>
              <a:rPr lang="ru-RU" altLang="ru-RU" dirty="0" smtClean="0"/>
              <a:t>блокирование канала передачи информации и средств обработки информации. </a:t>
            </a:r>
          </a:p>
          <a:p>
            <a:r>
              <a:rPr lang="ru-RU" altLang="ru-RU" b="1" dirty="0" smtClean="0"/>
              <a:t>Угрозы целостности</a:t>
            </a:r>
          </a:p>
          <a:p>
            <a:r>
              <a:rPr lang="ru-RU" altLang="ru-RU" dirty="0" smtClean="0"/>
              <a:t>модификация (искажение) информации; </a:t>
            </a:r>
          </a:p>
          <a:p>
            <a:r>
              <a:rPr lang="ru-RU" altLang="ru-RU" dirty="0" smtClean="0"/>
              <a:t>отрицание подлинности информации/отказ от совершённых действий; </a:t>
            </a:r>
          </a:p>
          <a:p>
            <a:r>
              <a:rPr lang="ru-RU" altLang="ru-RU" dirty="0" smtClean="0"/>
              <a:t>навязывание ложной информации, обман; </a:t>
            </a:r>
          </a:p>
          <a:p>
            <a:r>
              <a:rPr lang="ru-RU" altLang="ru-RU" dirty="0" smtClean="0"/>
              <a:t>уничтожение информации. </a:t>
            </a:r>
          </a:p>
          <a:p>
            <a:endParaRPr lang="ru-RU" altLang="ru-RU" dirty="0" smtClean="0"/>
          </a:p>
          <a:p>
            <a:r>
              <a:rPr lang="ru-RU" altLang="ru-RU" b="1" dirty="0" smtClean="0"/>
              <a:t>Угрозы раскрытия параметров защищенной компьютерной системы </a:t>
            </a:r>
          </a:p>
          <a:p>
            <a:r>
              <a:rPr lang="ru-RU" altLang="ru-RU" dirty="0" smtClean="0"/>
              <a:t>появление новых угроз; </a:t>
            </a:r>
          </a:p>
          <a:p>
            <a:r>
              <a:rPr lang="ru-RU" altLang="ru-RU" dirty="0" smtClean="0"/>
              <a:t>выявление уязвимостей: </a:t>
            </a:r>
          </a:p>
          <a:p>
            <a:r>
              <a:rPr lang="ru-RU" altLang="ru-RU" dirty="0" smtClean="0"/>
              <a:t>увеличение рисков; </a:t>
            </a:r>
          </a:p>
          <a:p>
            <a:r>
              <a:rPr lang="ru-RU" altLang="ru-RU" dirty="0" smtClean="0"/>
              <a:t>увеличение успешности атаки. </a:t>
            </a:r>
          </a:p>
          <a:p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1DDBC-7F44-4C3F-B938-ABAAE4B93059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/>
              <a:t>Угрозы конфиденциальности</a:t>
            </a:r>
          </a:p>
          <a:p>
            <a:r>
              <a:rPr lang="ru-RU" altLang="ru-RU" smtClean="0"/>
              <a:t>хищение (копирование) информации, средств ее обработки, носителей; </a:t>
            </a:r>
          </a:p>
          <a:p>
            <a:r>
              <a:rPr lang="ru-RU" altLang="ru-RU" smtClean="0"/>
              <a:t>утрата (неумышленная потеря, утечка) информации , средств ее обработки и носителей; </a:t>
            </a:r>
          </a:p>
          <a:p>
            <a:r>
              <a:rPr lang="ru-RU" altLang="ru-RU" smtClean="0"/>
              <a:t>несанкционированное ознакомление, распространение. </a:t>
            </a:r>
          </a:p>
          <a:p>
            <a:r>
              <a:rPr lang="ru-RU" altLang="ru-RU" smtClean="0"/>
              <a:t>парольные проблемы, перехват информации.</a:t>
            </a:r>
          </a:p>
          <a:p>
            <a:r>
              <a:rPr lang="ru-RU" altLang="ru-RU" b="1" smtClean="0"/>
              <a:t>Угрозы доступности</a:t>
            </a:r>
          </a:p>
          <a:p>
            <a:r>
              <a:rPr lang="ru-RU" altLang="ru-RU" smtClean="0"/>
              <a:t>блокирование информации;</a:t>
            </a:r>
          </a:p>
          <a:p>
            <a:r>
              <a:rPr lang="ru-RU" altLang="ru-RU" smtClean="0"/>
              <a:t>уничтожение информации и средств ее обработки (носителей); </a:t>
            </a:r>
          </a:p>
          <a:p>
            <a:r>
              <a:rPr lang="ru-RU" altLang="ru-RU" smtClean="0"/>
              <a:t>блокирование канала передачи информации и средств обработки информации. </a:t>
            </a:r>
          </a:p>
          <a:p>
            <a:r>
              <a:rPr lang="ru-RU" altLang="ru-RU" b="1" smtClean="0"/>
              <a:t>Угрозы целостности</a:t>
            </a:r>
          </a:p>
          <a:p>
            <a:r>
              <a:rPr lang="ru-RU" altLang="ru-RU" smtClean="0"/>
              <a:t>модификация (искажение) информации; </a:t>
            </a:r>
          </a:p>
          <a:p>
            <a:r>
              <a:rPr lang="ru-RU" altLang="ru-RU" smtClean="0"/>
              <a:t>отрицание подлинности информации/отказ от совершённых действий; </a:t>
            </a:r>
          </a:p>
          <a:p>
            <a:r>
              <a:rPr lang="ru-RU" altLang="ru-RU" smtClean="0"/>
              <a:t>навязывание ложной информации, обман; </a:t>
            </a:r>
          </a:p>
          <a:p>
            <a:r>
              <a:rPr lang="ru-RU" altLang="ru-RU" smtClean="0"/>
              <a:t>уничтожение информации. </a:t>
            </a:r>
          </a:p>
          <a:p>
            <a:endParaRPr lang="ru-RU" altLang="ru-RU" smtClean="0"/>
          </a:p>
          <a:p>
            <a:r>
              <a:rPr lang="ru-RU" altLang="ru-RU" b="1" smtClean="0"/>
              <a:t>Угрозы раскрытия параметров защищенной компьютерной системы </a:t>
            </a:r>
          </a:p>
          <a:p>
            <a:r>
              <a:rPr lang="ru-RU" altLang="ru-RU" smtClean="0"/>
              <a:t>появление новых угроз; </a:t>
            </a:r>
          </a:p>
          <a:p>
            <a:r>
              <a:rPr lang="ru-RU" altLang="ru-RU" smtClean="0"/>
              <a:t>выявление уязвимостей: </a:t>
            </a:r>
          </a:p>
          <a:p>
            <a:r>
              <a:rPr lang="ru-RU" altLang="ru-RU" smtClean="0"/>
              <a:t>увеличение рисков; </a:t>
            </a:r>
          </a:p>
          <a:p>
            <a:r>
              <a:rPr lang="ru-RU" altLang="ru-RU" smtClean="0"/>
              <a:t>увеличение успешности атаки. </a:t>
            </a:r>
          </a:p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5605F2-43EB-41E9-8E98-956A53328633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A8229D-0C0B-4D81-B090-35582599F48A}" type="slidenum">
              <a:rPr lang="ru-RU" altLang="ru-RU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0BA4EB-DA0F-44DA-A018-797B2CCBEDC7}" type="slidenum">
              <a:rPr lang="en-GB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442C98-E908-41CC-9384-3563F9276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8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91A5-8883-4D06-A7F2-214890852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1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B060-D079-47D8-A9DD-64FBFF451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D92D-F694-4889-B640-F12DC7D05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7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867C-CBEF-4C80-AF2A-5D8278DF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3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3224-67A2-40A8-9CD0-8A0A50317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D77E-74A8-4C02-94F1-4C0F7850C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8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E1E1-FD2C-4A63-A9CB-B5EFC00B9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68A2-DA0B-4C28-AF81-10AAC7339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1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A2A5-5518-4E4E-878B-E81572AF2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1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4DD4-7304-45DC-B25D-23A14E0A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52AEDF8-919A-4151-A6F0-2D45197A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8" r:id="rId2"/>
    <p:sldLayoutId id="2147483926" r:id="rId3"/>
    <p:sldLayoutId id="2147483919" r:id="rId4"/>
    <p:sldLayoutId id="2147483920" r:id="rId5"/>
    <p:sldLayoutId id="2147483921" r:id="rId6"/>
    <p:sldLayoutId id="2147483922" r:id="rId7"/>
    <p:sldLayoutId id="2147483927" r:id="rId8"/>
    <p:sldLayoutId id="2147483928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" y="3048000"/>
            <a:ext cx="8991600" cy="14478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Урок 1. </a:t>
            </a:r>
          </a:p>
          <a:p>
            <a:pPr eaLnBrk="1" hangingPunct="1"/>
            <a:r>
              <a:rPr lang="ru-RU" altLang="ru-RU" sz="3200" b="1" smtClean="0"/>
              <a:t>Что такое информационная безопасность и почему ею стоит заниматься?</a:t>
            </a:r>
            <a:endParaRPr lang="ru-RU" altLang="ru-RU" sz="3000" b="1" smtClean="0"/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76200" y="1506538"/>
            <a:ext cx="8991600" cy="1470025"/>
          </a:xfrm>
        </p:spPr>
        <p:txBody>
          <a:bodyPr/>
          <a:lstStyle/>
          <a:p>
            <a:pPr eaLnBrk="1" hangingPunct="1"/>
            <a:r>
              <a:rPr lang="ru-RU" altLang="ru-RU" sz="3900" dirty="0" smtClean="0"/>
              <a:t>Информационная безопасность</a:t>
            </a:r>
            <a:r>
              <a:rPr lang="en-US" altLang="ru-RU" sz="3900" dirty="0" smtClean="0"/>
              <a:t/>
            </a:r>
            <a:br>
              <a:rPr lang="en-US" altLang="ru-RU" sz="3900" dirty="0" smtClean="0"/>
            </a:br>
            <a:r>
              <a:rPr lang="ru-RU" altLang="ru-RU" sz="3900" dirty="0" smtClean="0"/>
              <a:t>организации</a:t>
            </a:r>
            <a:endParaRPr lang="ru-RU" altLang="ru-RU" sz="3900" dirty="0" smtClean="0"/>
          </a:p>
        </p:txBody>
      </p:sp>
      <p:sp>
        <p:nvSpPr>
          <p:cNvPr id="6148" name="Подзаголовок 2"/>
          <p:cNvSpPr txBox="1">
            <a:spLocks/>
          </p:cNvSpPr>
          <p:nvPr/>
        </p:nvSpPr>
        <p:spPr bwMode="auto">
          <a:xfrm>
            <a:off x="971550" y="5373688"/>
            <a:ext cx="81010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ru-RU" altLang="ru-RU" sz="3000">
                <a:solidFill>
                  <a:schemeClr val="tx2"/>
                </a:solidFill>
              </a:rPr>
              <a:t>Лысяк Александр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altLang="ru-RU" sz="30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167063" y="6473825"/>
            <a:ext cx="370840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7318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угроз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88" y="1219200"/>
            <a:ext cx="5572125" cy="54244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/>
              <a:t>Угрозы </a:t>
            </a:r>
            <a:r>
              <a:rPr lang="ru-RU" dirty="0" smtClean="0"/>
              <a:t>конфиденциальности.</a:t>
            </a:r>
          </a:p>
          <a:p>
            <a:pPr eaLnBrk="1" hangingPunct="1">
              <a:defRPr/>
            </a:pPr>
            <a:r>
              <a:rPr lang="ru-RU" dirty="0"/>
              <a:t>Угрозы </a:t>
            </a:r>
            <a:r>
              <a:rPr lang="ru-RU" dirty="0" smtClean="0"/>
              <a:t>доступности: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	техногенные, непреднамеренные ошибки, пользовательская сложность ИС, инсайдеры.</a:t>
            </a:r>
          </a:p>
          <a:p>
            <a:pPr eaLnBrk="1" hangingPunct="1">
              <a:defRPr/>
            </a:pPr>
            <a:r>
              <a:rPr lang="ru-RU" dirty="0"/>
              <a:t>Угрозы </a:t>
            </a:r>
            <a:r>
              <a:rPr lang="ru-RU" dirty="0" smtClean="0"/>
              <a:t>целостности: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	фальсификация данных (в т.ч. инсайдеры), нарушение атомарности транзакций.</a:t>
            </a:r>
          </a:p>
          <a:p>
            <a:pPr eaLnBrk="1" hangingPunct="1">
              <a:defRPr/>
            </a:pPr>
            <a:r>
              <a:rPr lang="ru-RU" dirty="0"/>
              <a:t>Угрозы раскрытия параметров защищенной компьютерной </a:t>
            </a:r>
            <a:r>
              <a:rPr lang="ru-RU" dirty="0" smtClean="0"/>
              <a:t>системы:	новые угрозы, уязвимости, увеличение рисков.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536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00188"/>
            <a:ext cx="30956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7318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угроз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357188" y="1500188"/>
            <a:ext cx="5572125" cy="51435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Внешние атаки.</a:t>
            </a:r>
          </a:p>
          <a:p>
            <a:pPr eaLnBrk="1" hangingPunct="1"/>
            <a:r>
              <a:rPr lang="ru-RU" altLang="ru-RU" dirty="0" smtClean="0"/>
              <a:t>Инсайдерские атаки.</a:t>
            </a:r>
          </a:p>
          <a:p>
            <a:pPr eaLnBrk="1" hangingPunct="1"/>
            <a:r>
              <a:rPr lang="ru-RU" altLang="ru-RU" dirty="0" smtClean="0"/>
              <a:t>Непреднамеренные ошибки.</a:t>
            </a:r>
          </a:p>
          <a:p>
            <a:pPr eaLnBrk="1" hangingPunct="1"/>
            <a:r>
              <a:rPr lang="ru-RU" altLang="ru-RU" dirty="0" smtClean="0"/>
              <a:t>Отказ инфраструктуры.</a:t>
            </a:r>
          </a:p>
          <a:p>
            <a:pPr eaLnBrk="1" hangingPunct="1"/>
            <a:r>
              <a:rPr lang="ru-RU" altLang="ru-RU" dirty="0" smtClean="0"/>
              <a:t>Внутренний отказ ИС.</a:t>
            </a:r>
          </a:p>
          <a:p>
            <a:pPr eaLnBrk="1" hangingPunct="1"/>
            <a:r>
              <a:rPr lang="ru-RU" altLang="ru-RU" dirty="0" smtClean="0"/>
              <a:t>Юридические проблемы.</a:t>
            </a:r>
          </a:p>
          <a:p>
            <a:pPr eaLnBrk="1" hangingPunct="1"/>
            <a:r>
              <a:rPr lang="ru-RU" altLang="ru-RU" dirty="0" smtClean="0"/>
              <a:t>Преднамеренные атаки физического уровня.</a:t>
            </a:r>
          </a:p>
        </p:txBody>
      </p:sp>
      <p:pic>
        <p:nvPicPr>
          <p:cNvPr id="1638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00188"/>
            <a:ext cx="309562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6390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8001000" cy="987425"/>
          </a:xfrm>
        </p:spPr>
        <p:txBody>
          <a:bodyPr anchor="ctr"/>
          <a:lstStyle/>
          <a:p>
            <a:pPr eaLnBrk="1" hangingPunct="1"/>
            <a:r>
              <a:rPr lang="ru-RU" altLang="ru-RU" smtClean="0"/>
              <a:t>Треугольник безопасности 2009 год</a:t>
            </a:r>
          </a:p>
        </p:txBody>
      </p:sp>
      <p:sp>
        <p:nvSpPr>
          <p:cNvPr id="17411" name="Объект 3"/>
          <p:cNvSpPr>
            <a:spLocks noGrp="1"/>
          </p:cNvSpPr>
          <p:nvPr>
            <p:ph sz="half" idx="4294967295"/>
          </p:nvPr>
        </p:nvSpPr>
        <p:spPr>
          <a:xfrm>
            <a:off x="4038600" y="1536700"/>
            <a:ext cx="5105400" cy="5321300"/>
          </a:xfrm>
        </p:spPr>
        <p:txBody>
          <a:bodyPr/>
          <a:lstStyle/>
          <a:p>
            <a:pPr indent="-355600" eaLnBrk="1" hangingPunct="1">
              <a:lnSpc>
                <a:spcPct val="90000"/>
              </a:lnSpc>
            </a:pPr>
            <a:r>
              <a:rPr lang="ru-RU" altLang="ru-RU" sz="3500" smtClean="0"/>
              <a:t>Данные – цель и основной драйвер </a:t>
            </a:r>
          </a:p>
          <a:p>
            <a:pPr indent="-355600" eaLnBrk="1" hangingPunct="1">
              <a:lnSpc>
                <a:spcPct val="90000"/>
              </a:lnSpc>
            </a:pPr>
            <a:r>
              <a:rPr lang="ru-RU" altLang="ru-RU" sz="3500" smtClean="0"/>
              <a:t>Эксплоит – уязвимость и механизмы ее использования</a:t>
            </a:r>
          </a:p>
          <a:p>
            <a:pPr indent="-355600" eaLnBrk="1" hangingPunct="1">
              <a:lnSpc>
                <a:spcPct val="90000"/>
              </a:lnSpc>
            </a:pPr>
            <a:r>
              <a:rPr lang="ru-RU" altLang="ru-RU" sz="3500" smtClean="0"/>
              <a:t>Доступ – наличие принципиальной возможности доступа к системе</a:t>
            </a:r>
          </a:p>
        </p:txBody>
      </p: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442913" y="1289050"/>
            <a:ext cx="3279775" cy="4078288"/>
            <a:chOff x="1974" y="1144"/>
            <a:chExt cx="2066" cy="2569"/>
          </a:xfrm>
        </p:grpSpPr>
        <p:sp>
          <p:nvSpPr>
            <p:cNvPr id="17424" name="Rectangle 23"/>
            <p:cNvSpPr>
              <a:spLocks noChangeArrowheads="1"/>
            </p:cNvSpPr>
            <p:nvPr/>
          </p:nvSpPr>
          <p:spPr bwMode="gray">
            <a:xfrm rot="-3600000">
              <a:off x="1143" y="2066"/>
              <a:ext cx="206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latin typeface="Calibri" pitchFamily="34" charset="0"/>
                </a:rPr>
                <a:t>Эксплоит</a:t>
              </a:r>
            </a:p>
          </p:txBody>
        </p:sp>
        <p:sp>
          <p:nvSpPr>
            <p:cNvPr id="17425" name="Rectangle 24"/>
            <p:cNvSpPr>
              <a:spLocks noChangeArrowheads="1"/>
            </p:cNvSpPr>
            <p:nvPr/>
          </p:nvSpPr>
          <p:spPr bwMode="gray">
            <a:xfrm rot="3600000" flipH="1">
              <a:off x="2803" y="2084"/>
              <a:ext cx="206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latin typeface="Calibri" pitchFamily="34" charset="0"/>
                </a:rPr>
                <a:t>Доступ</a:t>
              </a:r>
            </a:p>
          </p:txBody>
        </p:sp>
        <p:sp>
          <p:nvSpPr>
            <p:cNvPr id="17426" name="Rectangle 25"/>
            <p:cNvSpPr>
              <a:spLocks noChangeArrowheads="1"/>
            </p:cNvSpPr>
            <p:nvPr/>
          </p:nvSpPr>
          <p:spPr bwMode="gray">
            <a:xfrm flipH="1">
              <a:off x="1974" y="3491"/>
              <a:ext cx="206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latin typeface="Calibri" pitchFamily="34" charset="0"/>
                </a:rPr>
                <a:t>Данные</a:t>
              </a:r>
            </a:p>
          </p:txBody>
        </p:sp>
      </p:grpSp>
      <p:grpSp>
        <p:nvGrpSpPr>
          <p:cNvPr id="17413" name="Group 82"/>
          <p:cNvGrpSpPr>
            <a:grpSpLocks/>
          </p:cNvGrpSpPr>
          <p:nvPr/>
        </p:nvGrpSpPr>
        <p:grpSpPr bwMode="auto">
          <a:xfrm>
            <a:off x="228600" y="1447800"/>
            <a:ext cx="3684588" cy="4192588"/>
            <a:chOff x="1700" y="1171"/>
            <a:chExt cx="2321" cy="2641"/>
          </a:xfrm>
        </p:grpSpPr>
        <p:pic>
          <p:nvPicPr>
            <p:cNvPr id="1741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00" y="3212"/>
              <a:ext cx="23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Freeform 15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7 w 365"/>
                <a:gd name="T1" fmla="*/ 2147483647 h 316"/>
                <a:gd name="T2" fmla="*/ 2147483647 w 365"/>
                <a:gd name="T3" fmla="*/ 2147483647 h 316"/>
                <a:gd name="T4" fmla="*/ 2147483647 w 365"/>
                <a:gd name="T5" fmla="*/ 2147483647 h 316"/>
                <a:gd name="T6" fmla="*/ 2147483647 w 365"/>
                <a:gd name="T7" fmla="*/ 2147483647 h 316"/>
                <a:gd name="T8" fmla="*/ 2147483647 w 365"/>
                <a:gd name="T9" fmla="*/ 2147483647 h 316"/>
                <a:gd name="T10" fmla="*/ 2147483647 w 365"/>
                <a:gd name="T11" fmla="*/ 2147483647 h 316"/>
                <a:gd name="T12" fmla="*/ 2147483647 w 365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16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7 w 365"/>
                <a:gd name="T1" fmla="*/ 2147483647 h 316"/>
                <a:gd name="T2" fmla="*/ 2147483647 w 365"/>
                <a:gd name="T3" fmla="*/ 2147483647 h 316"/>
                <a:gd name="T4" fmla="*/ 2147483647 w 365"/>
                <a:gd name="T5" fmla="*/ 2147483647 h 316"/>
                <a:gd name="T6" fmla="*/ 2147483647 w 365"/>
                <a:gd name="T7" fmla="*/ 2147483647 h 316"/>
                <a:gd name="T8" fmla="*/ 2147483647 w 365"/>
                <a:gd name="T9" fmla="*/ 2147483647 h 316"/>
                <a:gd name="T10" fmla="*/ 2147483647 w 365"/>
                <a:gd name="T11" fmla="*/ 2147483647 h 316"/>
                <a:gd name="T12" fmla="*/ 2147483647 w 365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7"/>
            <p:cNvSpPr>
              <a:spLocks noChangeAspect="1"/>
            </p:cNvSpPr>
            <p:nvPr/>
          </p:nvSpPr>
          <p:spPr bwMode="gray">
            <a:xfrm>
              <a:off x="1950" y="1439"/>
              <a:ext cx="1789" cy="1555"/>
            </a:xfrm>
            <a:custGeom>
              <a:avLst/>
              <a:gdLst>
                <a:gd name="T0" fmla="*/ 2147483647 w 285"/>
                <a:gd name="T1" fmla="*/ 2147483647 h 248"/>
                <a:gd name="T2" fmla="*/ 2147483647 w 285"/>
                <a:gd name="T3" fmla="*/ 2147483647 h 248"/>
                <a:gd name="T4" fmla="*/ 2147483647 w 285"/>
                <a:gd name="T5" fmla="*/ 2147483647 h 248"/>
                <a:gd name="T6" fmla="*/ 2147483647 w 285"/>
                <a:gd name="T7" fmla="*/ 2147483647 h 248"/>
                <a:gd name="T8" fmla="*/ 2147483647 w 285"/>
                <a:gd name="T9" fmla="*/ 2147483647 h 248"/>
                <a:gd name="T10" fmla="*/ 2147483647 w 285"/>
                <a:gd name="T11" fmla="*/ 2147483647 h 248"/>
                <a:gd name="T12" fmla="*/ 2147483647 w 285"/>
                <a:gd name="T13" fmla="*/ 2147483647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8"/>
            <p:cNvSpPr>
              <a:spLocks noChangeAspect="1"/>
            </p:cNvSpPr>
            <p:nvPr/>
          </p:nvSpPr>
          <p:spPr bwMode="gray">
            <a:xfrm>
              <a:off x="1950" y="1441"/>
              <a:ext cx="1789" cy="1555"/>
            </a:xfrm>
            <a:custGeom>
              <a:avLst/>
              <a:gdLst>
                <a:gd name="T0" fmla="*/ 8 w 285"/>
                <a:gd name="T1" fmla="*/ 248 h 248"/>
                <a:gd name="T2" fmla="*/ 3 w 285"/>
                <a:gd name="T3" fmla="*/ 238 h 248"/>
                <a:gd name="T4" fmla="*/ 137 w 285"/>
                <a:gd name="T5" fmla="*/ 5 h 248"/>
                <a:gd name="T6" fmla="*/ 148 w 285"/>
                <a:gd name="T7" fmla="*/ 5 h 248"/>
                <a:gd name="T8" fmla="*/ 282 w 285"/>
                <a:gd name="T9" fmla="*/ 238 h 248"/>
                <a:gd name="T10" fmla="*/ 277 w 285"/>
                <a:gd name="T11" fmla="*/ 248 h 248"/>
                <a:gd name="T12" fmla="*/ 8 w 285"/>
                <a:gd name="T13" fmla="*/ 248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rgbClr val="C4C4C4"/>
                </a:gs>
                <a:gs pos="50000">
                  <a:schemeClr val="bg1"/>
                </a:gs>
                <a:gs pos="100000">
                  <a:srgbClr val="C4C4C4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21" name="Freeform 19"/>
            <p:cNvSpPr>
              <a:spLocks noChangeAspect="1"/>
            </p:cNvSpPr>
            <p:nvPr/>
          </p:nvSpPr>
          <p:spPr bwMode="gray">
            <a:xfrm>
              <a:off x="2728" y="1736"/>
              <a:ext cx="234" cy="784"/>
            </a:xfrm>
            <a:custGeom>
              <a:avLst/>
              <a:gdLst>
                <a:gd name="T0" fmla="*/ 0 w 720"/>
                <a:gd name="T1" fmla="*/ 0 h 2437"/>
                <a:gd name="T2" fmla="*/ 0 w 720"/>
                <a:gd name="T3" fmla="*/ 0 h 2437"/>
                <a:gd name="T4" fmla="*/ 0 w 720"/>
                <a:gd name="T5" fmla="*/ 0 h 2437"/>
                <a:gd name="T6" fmla="*/ 0 w 720"/>
                <a:gd name="T7" fmla="*/ 0 h 2437"/>
                <a:gd name="T8" fmla="*/ 0 w 720"/>
                <a:gd name="T9" fmla="*/ 0 h 2437"/>
                <a:gd name="T10" fmla="*/ 0 w 720"/>
                <a:gd name="T11" fmla="*/ 0 h 2437"/>
                <a:gd name="T12" fmla="*/ 0 w 720"/>
                <a:gd name="T13" fmla="*/ 0 h 2437"/>
                <a:gd name="T14" fmla="*/ 0 w 720"/>
                <a:gd name="T15" fmla="*/ 0 h 2437"/>
                <a:gd name="T16" fmla="*/ 0 w 720"/>
                <a:gd name="T17" fmla="*/ 0 h 2437"/>
                <a:gd name="T18" fmla="*/ 0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7422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37" y="1203"/>
              <a:ext cx="129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Oval 21"/>
            <p:cNvSpPr>
              <a:spLocks noChangeAspect="1" noChangeArrowheads="1"/>
            </p:cNvSpPr>
            <p:nvPr/>
          </p:nvSpPr>
          <p:spPr bwMode="gray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Calibri" pitchFamily="34" charset="0"/>
              </a:endParaRPr>
            </a:p>
          </p:txBody>
        </p:sp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7415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ru-RU" altLang="ru-RU" smtClean="0"/>
              <a:t>Треугольник безопасности 2011 год</a:t>
            </a:r>
          </a:p>
        </p:txBody>
      </p:sp>
      <p:sp>
        <p:nvSpPr>
          <p:cNvPr id="18435" name="Объект 3"/>
          <p:cNvSpPr>
            <a:spLocks noGrp="1"/>
          </p:cNvSpPr>
          <p:nvPr>
            <p:ph sz="half" idx="4294967295"/>
          </p:nvPr>
        </p:nvSpPr>
        <p:spPr>
          <a:xfrm>
            <a:off x="4038600" y="1557338"/>
            <a:ext cx="4876800" cy="4843462"/>
          </a:xfrm>
        </p:spPr>
        <p:txBody>
          <a:bodyPr/>
          <a:lstStyle/>
          <a:p>
            <a:pPr indent="-355600" eaLnBrk="1" hangingPunct="1">
              <a:lnSpc>
                <a:spcPct val="90000"/>
              </a:lnSpc>
            </a:pPr>
            <a:r>
              <a:rPr lang="ru-RU" altLang="ru-RU" sz="3300" smtClean="0"/>
              <a:t>Ресурсы – основная цель и инструмент</a:t>
            </a:r>
            <a:r>
              <a:rPr lang="en-US" altLang="ru-RU" sz="3300" smtClean="0"/>
              <a:t>.</a:t>
            </a:r>
            <a:endParaRPr lang="ru-RU" altLang="ru-RU" sz="3300" smtClean="0"/>
          </a:p>
          <a:p>
            <a:pPr indent="-355600" eaLnBrk="1" hangingPunct="1">
              <a:lnSpc>
                <a:spcPct val="90000"/>
              </a:lnSpc>
            </a:pPr>
            <a:r>
              <a:rPr lang="ru-RU" altLang="ru-RU" sz="3300" smtClean="0"/>
              <a:t>Инструменты – методы и средства преодоления защиты</a:t>
            </a:r>
            <a:r>
              <a:rPr lang="en-US" altLang="ru-RU" sz="3300" smtClean="0"/>
              <a:t>.</a:t>
            </a:r>
            <a:endParaRPr lang="ru-RU" altLang="ru-RU" sz="3300" smtClean="0"/>
          </a:p>
          <a:p>
            <a:pPr indent="-355600" eaLnBrk="1" hangingPunct="1">
              <a:lnSpc>
                <a:spcPct val="90000"/>
              </a:lnSpc>
            </a:pPr>
            <a:r>
              <a:rPr lang="ru-RU" altLang="ru-RU" sz="3300" smtClean="0"/>
              <a:t>Доступность – наличие принципиальной возможности доступа к системе</a:t>
            </a:r>
            <a:r>
              <a:rPr lang="en-US" altLang="ru-RU" sz="3300" smtClean="0"/>
              <a:t>.</a:t>
            </a:r>
            <a:endParaRPr lang="ru-RU" altLang="ru-RU" sz="3300" smtClean="0"/>
          </a:p>
        </p:txBody>
      </p:sp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542925" y="1457325"/>
            <a:ext cx="3279775" cy="4078288"/>
            <a:chOff x="1974" y="1144"/>
            <a:chExt cx="2066" cy="2569"/>
          </a:xfrm>
        </p:grpSpPr>
        <p:sp>
          <p:nvSpPr>
            <p:cNvPr id="18448" name="Rectangle 23"/>
            <p:cNvSpPr>
              <a:spLocks noChangeArrowheads="1"/>
            </p:cNvSpPr>
            <p:nvPr/>
          </p:nvSpPr>
          <p:spPr bwMode="gray">
            <a:xfrm rot="-3600000">
              <a:off x="1143" y="2066"/>
              <a:ext cx="206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latin typeface="Calibri" pitchFamily="34" charset="0"/>
                </a:rPr>
                <a:t>Инструменты</a:t>
              </a:r>
            </a:p>
          </p:txBody>
        </p:sp>
        <p:sp>
          <p:nvSpPr>
            <p:cNvPr id="18449" name="Rectangle 24"/>
            <p:cNvSpPr>
              <a:spLocks noChangeArrowheads="1"/>
            </p:cNvSpPr>
            <p:nvPr/>
          </p:nvSpPr>
          <p:spPr bwMode="gray">
            <a:xfrm rot="3600000" flipH="1">
              <a:off x="2803" y="2084"/>
              <a:ext cx="206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latin typeface="Calibri" pitchFamily="34" charset="0"/>
                </a:rPr>
                <a:t>Доступность</a:t>
              </a:r>
            </a:p>
          </p:txBody>
        </p:sp>
        <p:sp>
          <p:nvSpPr>
            <p:cNvPr id="18450" name="Rectangle 25"/>
            <p:cNvSpPr>
              <a:spLocks noChangeArrowheads="1"/>
            </p:cNvSpPr>
            <p:nvPr/>
          </p:nvSpPr>
          <p:spPr bwMode="gray">
            <a:xfrm flipH="1">
              <a:off x="1974" y="3491"/>
              <a:ext cx="206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latin typeface="Calibri" pitchFamily="34" charset="0"/>
                </a:rPr>
                <a:t>Ресурсы</a:t>
              </a:r>
            </a:p>
          </p:txBody>
        </p:sp>
      </p:grpSp>
      <p:grpSp>
        <p:nvGrpSpPr>
          <p:cNvPr id="18437" name="Group 82"/>
          <p:cNvGrpSpPr>
            <a:grpSpLocks/>
          </p:cNvGrpSpPr>
          <p:nvPr/>
        </p:nvGrpSpPr>
        <p:grpSpPr bwMode="auto">
          <a:xfrm>
            <a:off x="304800" y="1600200"/>
            <a:ext cx="3684588" cy="4192588"/>
            <a:chOff x="1700" y="1171"/>
            <a:chExt cx="2321" cy="2641"/>
          </a:xfrm>
        </p:grpSpPr>
        <p:pic>
          <p:nvPicPr>
            <p:cNvPr id="18440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00" y="3212"/>
              <a:ext cx="23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Freeform 15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7 w 365"/>
                <a:gd name="T1" fmla="*/ 2147483647 h 316"/>
                <a:gd name="T2" fmla="*/ 2147483647 w 365"/>
                <a:gd name="T3" fmla="*/ 2147483647 h 316"/>
                <a:gd name="T4" fmla="*/ 2147483647 w 365"/>
                <a:gd name="T5" fmla="*/ 2147483647 h 316"/>
                <a:gd name="T6" fmla="*/ 2147483647 w 365"/>
                <a:gd name="T7" fmla="*/ 2147483647 h 316"/>
                <a:gd name="T8" fmla="*/ 2147483647 w 365"/>
                <a:gd name="T9" fmla="*/ 2147483647 h 316"/>
                <a:gd name="T10" fmla="*/ 2147483647 w 365"/>
                <a:gd name="T11" fmla="*/ 2147483647 h 316"/>
                <a:gd name="T12" fmla="*/ 2147483647 w 365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6"/>
            <p:cNvSpPr>
              <a:spLocks noChangeAspect="1"/>
            </p:cNvSpPr>
            <p:nvPr/>
          </p:nvSpPr>
          <p:spPr bwMode="gray">
            <a:xfrm>
              <a:off x="1700" y="1171"/>
              <a:ext cx="2292" cy="1980"/>
            </a:xfrm>
            <a:custGeom>
              <a:avLst/>
              <a:gdLst>
                <a:gd name="T0" fmla="*/ 2147483647 w 365"/>
                <a:gd name="T1" fmla="*/ 2147483647 h 316"/>
                <a:gd name="T2" fmla="*/ 2147483647 w 365"/>
                <a:gd name="T3" fmla="*/ 2147483647 h 316"/>
                <a:gd name="T4" fmla="*/ 2147483647 w 365"/>
                <a:gd name="T5" fmla="*/ 2147483647 h 316"/>
                <a:gd name="T6" fmla="*/ 2147483647 w 365"/>
                <a:gd name="T7" fmla="*/ 2147483647 h 316"/>
                <a:gd name="T8" fmla="*/ 2147483647 w 365"/>
                <a:gd name="T9" fmla="*/ 2147483647 h 316"/>
                <a:gd name="T10" fmla="*/ 2147483647 w 365"/>
                <a:gd name="T11" fmla="*/ 2147483647 h 316"/>
                <a:gd name="T12" fmla="*/ 2147483647 w 365"/>
                <a:gd name="T13" fmla="*/ 2147483647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gradFill rotWithShape="1">
              <a:gsLst>
                <a:gs pos="0">
                  <a:srgbClr val="86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7"/>
            <p:cNvSpPr>
              <a:spLocks noChangeAspect="1"/>
            </p:cNvSpPr>
            <p:nvPr/>
          </p:nvSpPr>
          <p:spPr bwMode="gray">
            <a:xfrm>
              <a:off x="1950" y="1439"/>
              <a:ext cx="1789" cy="1555"/>
            </a:xfrm>
            <a:custGeom>
              <a:avLst/>
              <a:gdLst>
                <a:gd name="T0" fmla="*/ 2147483647 w 285"/>
                <a:gd name="T1" fmla="*/ 2147483647 h 248"/>
                <a:gd name="T2" fmla="*/ 2147483647 w 285"/>
                <a:gd name="T3" fmla="*/ 2147483647 h 248"/>
                <a:gd name="T4" fmla="*/ 2147483647 w 285"/>
                <a:gd name="T5" fmla="*/ 2147483647 h 248"/>
                <a:gd name="T6" fmla="*/ 2147483647 w 285"/>
                <a:gd name="T7" fmla="*/ 2147483647 h 248"/>
                <a:gd name="T8" fmla="*/ 2147483647 w 285"/>
                <a:gd name="T9" fmla="*/ 2147483647 h 248"/>
                <a:gd name="T10" fmla="*/ 2147483647 w 285"/>
                <a:gd name="T11" fmla="*/ 2147483647 h 248"/>
                <a:gd name="T12" fmla="*/ 2147483647 w 285"/>
                <a:gd name="T13" fmla="*/ 2147483647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8"/>
            <p:cNvSpPr>
              <a:spLocks noChangeAspect="1"/>
            </p:cNvSpPr>
            <p:nvPr/>
          </p:nvSpPr>
          <p:spPr bwMode="gray">
            <a:xfrm>
              <a:off x="1950" y="1441"/>
              <a:ext cx="1789" cy="1555"/>
            </a:xfrm>
            <a:custGeom>
              <a:avLst/>
              <a:gdLst>
                <a:gd name="T0" fmla="*/ 8 w 285"/>
                <a:gd name="T1" fmla="*/ 248 h 248"/>
                <a:gd name="T2" fmla="*/ 3 w 285"/>
                <a:gd name="T3" fmla="*/ 238 h 248"/>
                <a:gd name="T4" fmla="*/ 137 w 285"/>
                <a:gd name="T5" fmla="*/ 5 h 248"/>
                <a:gd name="T6" fmla="*/ 148 w 285"/>
                <a:gd name="T7" fmla="*/ 5 h 248"/>
                <a:gd name="T8" fmla="*/ 282 w 285"/>
                <a:gd name="T9" fmla="*/ 238 h 248"/>
                <a:gd name="T10" fmla="*/ 277 w 285"/>
                <a:gd name="T11" fmla="*/ 248 h 248"/>
                <a:gd name="T12" fmla="*/ 8 w 285"/>
                <a:gd name="T13" fmla="*/ 248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rgbClr val="C4C4C4"/>
                </a:gs>
                <a:gs pos="50000">
                  <a:schemeClr val="bg1"/>
                </a:gs>
                <a:gs pos="100000">
                  <a:srgbClr val="C4C4C4"/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45" name="Freeform 19"/>
            <p:cNvSpPr>
              <a:spLocks noChangeAspect="1"/>
            </p:cNvSpPr>
            <p:nvPr/>
          </p:nvSpPr>
          <p:spPr bwMode="gray">
            <a:xfrm>
              <a:off x="2728" y="1736"/>
              <a:ext cx="234" cy="784"/>
            </a:xfrm>
            <a:custGeom>
              <a:avLst/>
              <a:gdLst>
                <a:gd name="T0" fmla="*/ 0 w 720"/>
                <a:gd name="T1" fmla="*/ 0 h 2437"/>
                <a:gd name="T2" fmla="*/ 0 w 720"/>
                <a:gd name="T3" fmla="*/ 0 h 2437"/>
                <a:gd name="T4" fmla="*/ 0 w 720"/>
                <a:gd name="T5" fmla="*/ 0 h 2437"/>
                <a:gd name="T6" fmla="*/ 0 w 720"/>
                <a:gd name="T7" fmla="*/ 0 h 2437"/>
                <a:gd name="T8" fmla="*/ 0 w 720"/>
                <a:gd name="T9" fmla="*/ 0 h 2437"/>
                <a:gd name="T10" fmla="*/ 0 w 720"/>
                <a:gd name="T11" fmla="*/ 0 h 2437"/>
                <a:gd name="T12" fmla="*/ 0 w 720"/>
                <a:gd name="T13" fmla="*/ 0 h 2437"/>
                <a:gd name="T14" fmla="*/ 0 w 720"/>
                <a:gd name="T15" fmla="*/ 0 h 2437"/>
                <a:gd name="T16" fmla="*/ 0 w 720"/>
                <a:gd name="T17" fmla="*/ 0 h 2437"/>
                <a:gd name="T18" fmla="*/ 0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8446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37" y="1203"/>
              <a:ext cx="129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Oval 21"/>
            <p:cNvSpPr>
              <a:spLocks noChangeAspect="1" noChangeArrowheads="1"/>
            </p:cNvSpPr>
            <p:nvPr/>
          </p:nvSpPr>
          <p:spPr bwMode="gray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Calibri" pitchFamily="34" charset="0"/>
              </a:endParaRPr>
            </a:p>
          </p:txBody>
        </p:sp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Ресурс, как объект защиты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754188"/>
            <a:ext cx="3009900" cy="4219575"/>
          </a:xfrm>
        </p:spPr>
      </p:pic>
      <p:sp>
        <p:nvSpPr>
          <p:cNvPr id="19460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740275" cy="4525963"/>
          </a:xfrm>
        </p:spPr>
        <p:txBody>
          <a:bodyPr/>
          <a:lstStyle/>
          <a:p>
            <a:r>
              <a:rPr lang="ru-RU" altLang="ru-RU" dirty="0" smtClean="0"/>
              <a:t>Ресурсы:</a:t>
            </a:r>
          </a:p>
          <a:p>
            <a:pPr lvl="1"/>
            <a:r>
              <a:rPr lang="ru-RU" altLang="ru-RU" dirty="0" smtClean="0"/>
              <a:t>Денежные средства пользователя</a:t>
            </a:r>
          </a:p>
          <a:p>
            <a:pPr lvl="1"/>
            <a:r>
              <a:rPr lang="ru-RU" altLang="ru-RU" dirty="0" smtClean="0"/>
              <a:t>Процессорное время системы</a:t>
            </a:r>
          </a:p>
          <a:p>
            <a:pPr lvl="1"/>
            <a:r>
              <a:rPr lang="ru-RU" altLang="ru-RU" dirty="0" smtClean="0"/>
              <a:t>Дисковое пространство</a:t>
            </a:r>
          </a:p>
          <a:p>
            <a:pPr lvl="1"/>
            <a:r>
              <a:rPr lang="ru-RU" altLang="ru-RU" dirty="0" smtClean="0"/>
              <a:t>Пропускная способность канала подключения к сетям общего пользования</a:t>
            </a:r>
          </a:p>
          <a:p>
            <a:pPr lvl="1"/>
            <a:r>
              <a:rPr lang="ru-RU" altLang="ru-RU" dirty="0" smtClean="0"/>
              <a:t>Информационные ресурсы</a:t>
            </a:r>
            <a:endParaRPr lang="ru-RU" altLang="ru-RU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9462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81325" y="3802063"/>
            <a:ext cx="61626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09550" y="4292600"/>
            <a:ext cx="61245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11"/>
          <p:cNvGrpSpPr>
            <a:grpSpLocks/>
          </p:cNvGrpSpPr>
          <p:nvPr/>
        </p:nvGrpSpPr>
        <p:grpSpPr bwMode="auto">
          <a:xfrm>
            <a:off x="323850" y="1555750"/>
            <a:ext cx="4175125" cy="1885950"/>
            <a:chOff x="204" y="980"/>
            <a:chExt cx="2630" cy="1188"/>
          </a:xfrm>
        </p:grpSpPr>
        <p:sp>
          <p:nvSpPr>
            <p:cNvPr id="20499" name="Rectangle 19"/>
            <p:cNvSpPr>
              <a:spLocks noChangeArrowheads="1"/>
            </p:cNvSpPr>
            <p:nvPr/>
          </p:nvSpPr>
          <p:spPr bwMode="gray">
            <a:xfrm>
              <a:off x="204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solidFill>
                    <a:srgbClr val="000000"/>
                  </a:solidFill>
                  <a:latin typeface="Verdana" pitchFamily="34" charset="0"/>
                </a:rPr>
                <a:t>Безопасность</a:t>
              </a:r>
            </a:p>
          </p:txBody>
        </p:sp>
        <p:sp>
          <p:nvSpPr>
            <p:cNvPr id="20500" name="Rectangle 5"/>
            <p:cNvSpPr>
              <a:spLocks noChangeArrowheads="1"/>
            </p:cNvSpPr>
            <p:nvPr/>
          </p:nvSpPr>
          <p:spPr bwMode="gray">
            <a:xfrm>
              <a:off x="204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>
              <a:lvl1pPr marL="190500" indent="-190500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292929"/>
                </a:buClr>
                <a:buSzTx/>
                <a:buFont typeface="Wingdings" pitchFamily="2" charset="2"/>
                <a:buChar char="§"/>
              </a:pPr>
              <a:r>
                <a:rPr lang="ru-RU" altLang="ru-RU" sz="1600" noProof="1">
                  <a:solidFill>
                    <a:srgbClr val="000000"/>
                  </a:solidFill>
                  <a:latin typeface="Verdana" pitchFamily="34" charset="0"/>
                </a:rPr>
                <a:t>Затраты на безопасность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292929"/>
                </a:buClr>
                <a:buSzTx/>
                <a:buFont typeface="Wingdings" pitchFamily="2" charset="2"/>
                <a:buChar char="§"/>
              </a:pPr>
              <a:r>
                <a:rPr lang="ru-RU" altLang="ru-RU" sz="1600" noProof="1">
                  <a:solidFill>
                    <a:srgbClr val="000000"/>
                  </a:solidFill>
                  <a:latin typeface="Verdana" pitchFamily="34" charset="0"/>
                </a:rPr>
                <a:t>Внедрение новых элементов СЗИ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292929"/>
                </a:buClr>
                <a:buSzTx/>
                <a:buFont typeface="Wingdings" pitchFamily="2" charset="2"/>
                <a:buChar char="§"/>
              </a:pPr>
              <a:r>
                <a:rPr lang="ru-RU" altLang="ru-RU" sz="1600" noProof="1">
                  <a:solidFill>
                    <a:srgbClr val="000000"/>
                  </a:solidFill>
                  <a:latin typeface="Verdana" pitchFamily="34" charset="0"/>
                </a:rPr>
                <a:t>Управление жизненным циклом ИС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292929"/>
                </a:buClr>
                <a:buSzTx/>
                <a:buFont typeface="Wingdings" pitchFamily="2" charset="2"/>
                <a:buChar char="§"/>
              </a:pPr>
              <a:r>
                <a:rPr lang="ru-RU" altLang="ru-RU" sz="1600" noProof="1">
                  <a:solidFill>
                    <a:srgbClr val="000000"/>
                  </a:solidFill>
                  <a:latin typeface="Verdana" pitchFamily="34" charset="0"/>
                </a:rPr>
                <a:t>Разграничение доступа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292929"/>
                </a:buClr>
                <a:buSzTx/>
                <a:buFont typeface="Wingdings" pitchFamily="2" charset="2"/>
                <a:buChar char="§"/>
              </a:pPr>
              <a:endParaRPr lang="ru-RU" altLang="ru-RU" sz="1600" noProof="1">
                <a:solidFill>
                  <a:srgbClr val="000000"/>
                </a:solidFill>
                <a:latin typeface="Verdana" pitchFamily="34" charset="0"/>
              </a:endParaRP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spcAft>
                  <a:spcPct val="40000"/>
                </a:spcAft>
                <a:buClr>
                  <a:srgbClr val="292929"/>
                </a:buClr>
                <a:buSzTx/>
                <a:buFont typeface="Wingdings" pitchFamily="2" charset="2"/>
                <a:buChar char="§"/>
              </a:pPr>
              <a:endParaRPr lang="ru-RU" altLang="ru-RU" sz="1600" noProof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0485" name="Group 14"/>
          <p:cNvGrpSpPr>
            <a:grpSpLocks/>
          </p:cNvGrpSpPr>
          <p:nvPr/>
        </p:nvGrpSpPr>
        <p:grpSpPr bwMode="auto">
          <a:xfrm>
            <a:off x="4643438" y="1555750"/>
            <a:ext cx="4175125" cy="1885950"/>
            <a:chOff x="2925" y="980"/>
            <a:chExt cx="2630" cy="1188"/>
          </a:xfrm>
        </p:grpSpPr>
        <p:sp>
          <p:nvSpPr>
            <p:cNvPr id="20497" name="Rectangle 19"/>
            <p:cNvSpPr>
              <a:spLocks noChangeArrowheads="1"/>
            </p:cNvSpPr>
            <p:nvPr/>
          </p:nvSpPr>
          <p:spPr bwMode="gray">
            <a:xfrm>
              <a:off x="2925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>
              <a:lvl1pPr defTabSz="801688"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defTabSz="801688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defTabSz="801688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defTabSz="801688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defTabSz="801688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noProof="1">
                  <a:solidFill>
                    <a:srgbClr val="FFFFFF"/>
                  </a:solidFill>
                  <a:latin typeface="Verdana" pitchFamily="34" charset="0"/>
                </a:rPr>
                <a:t>Эффективность</a:t>
              </a:r>
            </a:p>
          </p:txBody>
        </p:sp>
        <p:sp>
          <p:nvSpPr>
            <p:cNvPr id="23568" name="Rectangle 5"/>
            <p:cNvSpPr>
              <a:spLocks noChangeArrowheads="1"/>
            </p:cNvSpPr>
            <p:nvPr/>
          </p:nvSpPr>
          <p:spPr bwMode="gray">
            <a:xfrm>
              <a:off x="2925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ru-RU" sz="1600" noProof="1">
                  <a:solidFill>
                    <a:srgbClr val="000000"/>
                  </a:solidFill>
                </a:rPr>
                <a:t>Увеличение прибыли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ru-RU" sz="1600" noProof="1">
                  <a:solidFill>
                    <a:srgbClr val="000000"/>
                  </a:solidFill>
                </a:rPr>
                <a:t>Сокращение расходов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ru-RU" sz="1600" noProof="1">
                  <a:solidFill>
                    <a:srgbClr val="000000"/>
                  </a:solidFill>
                </a:rPr>
                <a:t>Накопление знаний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  <a:defRPr/>
              </a:pPr>
              <a:r>
                <a:rPr lang="ru-RU" sz="1600" noProof="1">
                  <a:solidFill>
                    <a:srgbClr val="000000"/>
                  </a:solidFill>
                </a:rPr>
                <a:t>Повышение осведомленности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defRPr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97325" y="3917950"/>
            <a:ext cx="3717925" cy="1193800"/>
            <a:chOff x="2518" y="2468"/>
            <a:chExt cx="2342" cy="752"/>
          </a:xfrm>
        </p:grpSpPr>
        <p:sp>
          <p:nvSpPr>
            <p:cNvPr id="20494" name="Freeform 19"/>
            <p:cNvSpPr>
              <a:spLocks/>
            </p:cNvSpPr>
            <p:nvPr/>
          </p:nvSpPr>
          <p:spPr bwMode="gray">
            <a:xfrm>
              <a:off x="3576" y="2838"/>
              <a:ext cx="1282" cy="208"/>
            </a:xfrm>
            <a:custGeom>
              <a:avLst/>
              <a:gdLst>
                <a:gd name="T0" fmla="*/ 1282 w 1282"/>
                <a:gd name="T1" fmla="*/ 0 h 208"/>
                <a:gd name="T2" fmla="*/ 1236 w 1282"/>
                <a:gd name="T3" fmla="*/ 208 h 208"/>
                <a:gd name="T4" fmla="*/ 0 w 1282"/>
                <a:gd name="T5" fmla="*/ 208 h 208"/>
                <a:gd name="T6" fmla="*/ 0 w 1282"/>
                <a:gd name="T7" fmla="*/ 0 h 208"/>
                <a:gd name="T8" fmla="*/ 1282 w 1282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2" h="208">
                  <a:moveTo>
                    <a:pt x="1282" y="0"/>
                  </a:moveTo>
                  <a:lnTo>
                    <a:pt x="1236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407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Freeform 20"/>
            <p:cNvSpPr>
              <a:spLocks/>
            </p:cNvSpPr>
            <p:nvPr/>
          </p:nvSpPr>
          <p:spPr bwMode="gray">
            <a:xfrm>
              <a:off x="2518" y="2468"/>
              <a:ext cx="2342" cy="538"/>
            </a:xfrm>
            <a:custGeom>
              <a:avLst/>
              <a:gdLst>
                <a:gd name="T0" fmla="*/ 2342 w 2342"/>
                <a:gd name="T1" fmla="*/ 374 h 538"/>
                <a:gd name="T2" fmla="*/ 1054 w 2342"/>
                <a:gd name="T3" fmla="*/ 370 h 538"/>
                <a:gd name="T4" fmla="*/ 1104 w 2342"/>
                <a:gd name="T5" fmla="*/ 538 h 538"/>
                <a:gd name="T6" fmla="*/ 0 w 2342"/>
                <a:gd name="T7" fmla="*/ 236 h 538"/>
                <a:gd name="T8" fmla="*/ 948 w 2342"/>
                <a:gd name="T9" fmla="*/ 0 h 538"/>
                <a:gd name="T10" fmla="*/ 978 w 2342"/>
                <a:gd name="T11" fmla="*/ 116 h 538"/>
                <a:gd name="T12" fmla="*/ 2124 w 2342"/>
                <a:gd name="T13" fmla="*/ 116 h 538"/>
                <a:gd name="T14" fmla="*/ 2342 w 2342"/>
                <a:gd name="T15" fmla="*/ 374 h 5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42" h="538">
                  <a:moveTo>
                    <a:pt x="2342" y="374"/>
                  </a:moveTo>
                  <a:lnTo>
                    <a:pt x="1054" y="370"/>
                  </a:lnTo>
                  <a:lnTo>
                    <a:pt x="1104" y="538"/>
                  </a:lnTo>
                  <a:lnTo>
                    <a:pt x="0" y="236"/>
                  </a:lnTo>
                  <a:lnTo>
                    <a:pt x="948" y="0"/>
                  </a:lnTo>
                  <a:lnTo>
                    <a:pt x="978" y="116"/>
                  </a:lnTo>
                  <a:lnTo>
                    <a:pt x="2124" y="116"/>
                  </a:lnTo>
                  <a:lnTo>
                    <a:pt x="2342" y="374"/>
                  </a:lnTo>
                  <a:close/>
                </a:path>
              </a:pathLst>
            </a:custGeom>
            <a:solidFill>
              <a:srgbClr val="0061B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21"/>
            <p:cNvSpPr>
              <a:spLocks/>
            </p:cNvSpPr>
            <p:nvPr/>
          </p:nvSpPr>
          <p:spPr bwMode="gray">
            <a:xfrm>
              <a:off x="2520" y="2704"/>
              <a:ext cx="1102" cy="516"/>
            </a:xfrm>
            <a:custGeom>
              <a:avLst/>
              <a:gdLst>
                <a:gd name="T0" fmla="*/ 1076 w 1102"/>
                <a:gd name="T1" fmla="*/ 516 h 516"/>
                <a:gd name="T2" fmla="*/ 1102 w 1102"/>
                <a:gd name="T3" fmla="*/ 300 h 516"/>
                <a:gd name="T4" fmla="*/ 0 w 1102"/>
                <a:gd name="T5" fmla="*/ 0 h 516"/>
                <a:gd name="T6" fmla="*/ 16 w 1102"/>
                <a:gd name="T7" fmla="*/ 188 h 516"/>
                <a:gd name="T8" fmla="*/ 1076 w 1102"/>
                <a:gd name="T9" fmla="*/ 516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2" h="516">
                  <a:moveTo>
                    <a:pt x="1076" y="516"/>
                  </a:moveTo>
                  <a:lnTo>
                    <a:pt x="1102" y="300"/>
                  </a:lnTo>
                  <a:lnTo>
                    <a:pt x="0" y="0"/>
                  </a:lnTo>
                  <a:lnTo>
                    <a:pt x="16" y="188"/>
                  </a:lnTo>
                  <a:lnTo>
                    <a:pt x="1076" y="516"/>
                  </a:lnTo>
                  <a:close/>
                </a:path>
              </a:pathLst>
            </a:custGeom>
            <a:solidFill>
              <a:srgbClr val="00407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68375" y="4292600"/>
            <a:ext cx="4289425" cy="1485900"/>
            <a:chOff x="610" y="2704"/>
            <a:chExt cx="2702" cy="936"/>
          </a:xfrm>
        </p:grpSpPr>
        <p:sp>
          <p:nvSpPr>
            <p:cNvPr id="20491" name="Freeform 23"/>
            <p:cNvSpPr>
              <a:spLocks/>
            </p:cNvSpPr>
            <p:nvPr/>
          </p:nvSpPr>
          <p:spPr bwMode="gray">
            <a:xfrm>
              <a:off x="610" y="3180"/>
              <a:ext cx="1476" cy="234"/>
            </a:xfrm>
            <a:custGeom>
              <a:avLst/>
              <a:gdLst>
                <a:gd name="T0" fmla="*/ 0 w 1476"/>
                <a:gd name="T1" fmla="*/ 0 h 234"/>
                <a:gd name="T2" fmla="*/ 69 w 1476"/>
                <a:gd name="T3" fmla="*/ 234 h 234"/>
                <a:gd name="T4" fmla="*/ 1476 w 1476"/>
                <a:gd name="T5" fmla="*/ 234 h 234"/>
                <a:gd name="T6" fmla="*/ 1476 w 1476"/>
                <a:gd name="T7" fmla="*/ 3 h 234"/>
                <a:gd name="T8" fmla="*/ 0 w 1476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6" h="234">
                  <a:moveTo>
                    <a:pt x="0" y="0"/>
                  </a:moveTo>
                  <a:lnTo>
                    <a:pt x="69" y="234"/>
                  </a:lnTo>
                  <a:lnTo>
                    <a:pt x="1476" y="234"/>
                  </a:lnTo>
                  <a:lnTo>
                    <a:pt x="147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2EB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Freeform 24"/>
            <p:cNvSpPr>
              <a:spLocks/>
            </p:cNvSpPr>
            <p:nvPr/>
          </p:nvSpPr>
          <p:spPr bwMode="gray">
            <a:xfrm>
              <a:off x="2022" y="3002"/>
              <a:ext cx="1286" cy="638"/>
            </a:xfrm>
            <a:custGeom>
              <a:avLst/>
              <a:gdLst>
                <a:gd name="T0" fmla="*/ 0 w 1286"/>
                <a:gd name="T1" fmla="*/ 400 h 638"/>
                <a:gd name="T2" fmla="*/ 30 w 1286"/>
                <a:gd name="T3" fmla="*/ 638 h 638"/>
                <a:gd name="T4" fmla="*/ 1274 w 1286"/>
                <a:gd name="T5" fmla="*/ 216 h 638"/>
                <a:gd name="T6" fmla="*/ 1286 w 1286"/>
                <a:gd name="T7" fmla="*/ 0 h 638"/>
                <a:gd name="T8" fmla="*/ 0 w 1286"/>
                <a:gd name="T9" fmla="*/ 400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6" h="638">
                  <a:moveTo>
                    <a:pt x="0" y="400"/>
                  </a:moveTo>
                  <a:lnTo>
                    <a:pt x="30" y="638"/>
                  </a:lnTo>
                  <a:lnTo>
                    <a:pt x="1274" y="216"/>
                  </a:lnTo>
                  <a:lnTo>
                    <a:pt x="1286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9DC2EB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Freeform 25"/>
            <p:cNvSpPr>
              <a:spLocks/>
            </p:cNvSpPr>
            <p:nvPr/>
          </p:nvSpPr>
          <p:spPr bwMode="gray">
            <a:xfrm>
              <a:off x="612" y="2704"/>
              <a:ext cx="2700" cy="701"/>
            </a:xfrm>
            <a:custGeom>
              <a:avLst/>
              <a:gdLst>
                <a:gd name="T0" fmla="*/ 0 w 2700"/>
                <a:gd name="T1" fmla="*/ 479 h 701"/>
                <a:gd name="T2" fmla="*/ 1482 w 2700"/>
                <a:gd name="T3" fmla="*/ 478 h 701"/>
                <a:gd name="T4" fmla="*/ 1410 w 2700"/>
                <a:gd name="T5" fmla="*/ 701 h 701"/>
                <a:gd name="T6" fmla="*/ 2700 w 2700"/>
                <a:gd name="T7" fmla="*/ 299 h 701"/>
                <a:gd name="T8" fmla="*/ 1634 w 2700"/>
                <a:gd name="T9" fmla="*/ 0 h 701"/>
                <a:gd name="T10" fmla="*/ 1588 w 2700"/>
                <a:gd name="T11" fmla="*/ 142 h 701"/>
                <a:gd name="T12" fmla="*/ 288 w 2700"/>
                <a:gd name="T13" fmla="*/ 143 h 701"/>
                <a:gd name="T14" fmla="*/ 0 w 2700"/>
                <a:gd name="T15" fmla="*/ 479 h 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0" h="701">
                  <a:moveTo>
                    <a:pt x="0" y="479"/>
                  </a:moveTo>
                  <a:lnTo>
                    <a:pt x="1482" y="478"/>
                  </a:lnTo>
                  <a:lnTo>
                    <a:pt x="1410" y="701"/>
                  </a:lnTo>
                  <a:lnTo>
                    <a:pt x="2700" y="299"/>
                  </a:lnTo>
                  <a:lnTo>
                    <a:pt x="1634" y="0"/>
                  </a:lnTo>
                  <a:lnTo>
                    <a:pt x="1588" y="142"/>
                  </a:lnTo>
                  <a:lnTo>
                    <a:pt x="288" y="143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2A79D0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установления рационального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20490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«Голая» статистика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371600"/>
            <a:ext cx="8707438" cy="4525963"/>
          </a:xfrm>
        </p:spPr>
        <p:txBody>
          <a:bodyPr/>
          <a:lstStyle/>
          <a:p>
            <a:r>
              <a:rPr lang="ru-RU" altLang="ru-RU" smtClean="0"/>
              <a:t>1995 год: 400 попыток проникновения в сеть ЦБ. Было похищено 250 млрд. рублей </a:t>
            </a:r>
            <a:br>
              <a:rPr lang="ru-RU" altLang="ru-RU" smtClean="0"/>
            </a:br>
            <a:r>
              <a:rPr lang="ru-RU" altLang="ru-RU" smtClean="0"/>
              <a:t>(</a:t>
            </a:r>
            <a:r>
              <a:rPr lang="en-US" altLang="ru-RU" smtClean="0"/>
              <a:t>TASS</a:t>
            </a:r>
            <a:r>
              <a:rPr lang="ru-RU" altLang="ru-RU" smtClean="0"/>
              <a:t>, </a:t>
            </a:r>
            <a:r>
              <a:rPr lang="en-US" altLang="ru-RU" smtClean="0"/>
              <a:t>Associated press, </a:t>
            </a:r>
            <a:r>
              <a:rPr lang="ru-RU" altLang="ru-RU" smtClean="0"/>
              <a:t>09.1996).</a:t>
            </a:r>
          </a:p>
          <a:p>
            <a:r>
              <a:rPr lang="ru-RU" altLang="ru-RU" smtClean="0"/>
              <a:t>1996 год: по статистике ФБР ущерб от компьютерных преступлений в США составил 136 млн. </a:t>
            </a:r>
            <a:r>
              <a:rPr lang="en-US" altLang="ru-RU" smtClean="0"/>
              <a:t>$.</a:t>
            </a:r>
            <a:endParaRPr lang="ru-RU" altLang="ru-RU" smtClean="0"/>
          </a:p>
          <a:p>
            <a:r>
              <a:rPr lang="ru-RU" altLang="ru-RU" smtClean="0"/>
              <a:t>1998 год: 882 млн. </a:t>
            </a:r>
            <a:r>
              <a:rPr lang="en-US" altLang="ru-RU" smtClean="0"/>
              <a:t>$.</a:t>
            </a:r>
            <a:endParaRPr lang="ru-RU" altLang="ru-RU" smtClean="0"/>
          </a:p>
          <a:p>
            <a:r>
              <a:rPr lang="ru-RU" altLang="ru-RU" smtClean="0"/>
              <a:t>2009 год: 100 млрд. </a:t>
            </a:r>
            <a:r>
              <a:rPr lang="en-US" altLang="ru-RU" smtClean="0"/>
              <a:t>$.</a:t>
            </a:r>
          </a:p>
          <a:p>
            <a:r>
              <a:rPr lang="ru-RU" altLang="ru-RU" smtClean="0"/>
              <a:t>В России в 2003 году возбуждено 7423 уголовных дела в области компьютерных преступлений. </a:t>
            </a:r>
            <a:br>
              <a:rPr lang="ru-RU" altLang="ru-RU" smtClean="0"/>
            </a:br>
            <a:r>
              <a:rPr lang="ru-RU" altLang="ru-RU" smtClean="0"/>
              <a:t>В 2004 году – уже 13854 дела.</a:t>
            </a:r>
            <a:br>
              <a:rPr lang="ru-RU" altLang="ru-RU" smtClean="0"/>
            </a:br>
            <a:r>
              <a:rPr lang="ru-RU" altLang="ru-RU" smtClean="0"/>
              <a:t>(по данным главного информационного центра МВД России)</a:t>
            </a:r>
          </a:p>
          <a:p>
            <a:endParaRPr lang="ru-RU" altLang="ru-RU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21509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 dirty="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«Голая» статистика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524000"/>
            <a:ext cx="8707438" cy="45259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Средний ущерб: от одного ограбления банка – </a:t>
            </a:r>
            <a:r>
              <a:rPr lang="en-US" dirty="0" smtClean="0"/>
              <a:t>3400$</a:t>
            </a:r>
            <a:r>
              <a:rPr lang="ru-RU" dirty="0" smtClean="0"/>
              <a:t>.; от одного мошеннического преступления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24000$</a:t>
            </a:r>
            <a:r>
              <a:rPr lang="ru-RU" dirty="0" smtClean="0"/>
              <a:t>.; от одной компьютерной кражи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500 000 $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(по данным ФБР США) 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u="sng" dirty="0" smtClean="0"/>
              <a:t>Выводы</a:t>
            </a:r>
            <a:r>
              <a:rPr lang="ru-RU" dirty="0" smtClean="0"/>
              <a:t>:</a:t>
            </a:r>
          </a:p>
          <a:p>
            <a:pPr>
              <a:defRPr/>
            </a:pPr>
            <a:r>
              <a:rPr lang="ru-RU" dirty="0" smtClean="0"/>
              <a:t>Ежегодно ущерб от компьютерных преступлений возрастает в 2-2.5 раза.</a:t>
            </a:r>
          </a:p>
          <a:p>
            <a:pPr>
              <a:defRPr/>
            </a:pPr>
            <a:r>
              <a:rPr lang="ru-RU" dirty="0" smtClean="0"/>
              <a:t>Фактическая сложность преступлений </a:t>
            </a:r>
            <a:r>
              <a:rPr lang="ru-RU" dirty="0" smtClean="0"/>
              <a:t>не растёт.</a:t>
            </a:r>
          </a:p>
          <a:p>
            <a:pPr>
              <a:defRPr/>
            </a:pPr>
            <a:r>
              <a:rPr lang="ru-RU" dirty="0" smtClean="0"/>
              <a:t>С усложнением</a:t>
            </a:r>
            <a:r>
              <a:rPr lang="en-US" dirty="0" smtClean="0"/>
              <a:t> IT</a:t>
            </a:r>
            <a:r>
              <a:rPr lang="ru-RU" dirty="0" smtClean="0"/>
              <a:t>-инфраструктуры растут риски.</a:t>
            </a:r>
          </a:p>
          <a:p>
            <a:pPr>
              <a:defRPr/>
            </a:pPr>
            <a:r>
              <a:rPr lang="ru-RU" dirty="0" smtClean="0"/>
              <a:t>С увеличением внедрения </a:t>
            </a:r>
            <a:r>
              <a:rPr lang="en-US" dirty="0" smtClean="0"/>
              <a:t>IT </a:t>
            </a:r>
            <a:r>
              <a:rPr lang="ru-RU" dirty="0" smtClean="0"/>
              <a:t>риски растут.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23557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9445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Реальное состояние защищённости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8707438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u="sng" dirty="0" smtClean="0"/>
              <a:t>Результаты исследования </a:t>
            </a:r>
            <a:r>
              <a:rPr lang="en-US" u="sng" dirty="0" smtClean="0"/>
              <a:t>Positive technologies</a:t>
            </a:r>
            <a:r>
              <a:rPr lang="ru-RU" u="sng" dirty="0" smtClean="0"/>
              <a:t> по </a:t>
            </a:r>
            <a:r>
              <a:rPr lang="ru-RU" u="sng" dirty="0" err="1" smtClean="0"/>
              <a:t>пентестам</a:t>
            </a:r>
            <a:r>
              <a:rPr lang="ru-RU" u="sng" dirty="0" smtClean="0"/>
              <a:t> за 2012 год</a:t>
            </a:r>
            <a:r>
              <a:rPr lang="ru-RU" dirty="0" smtClean="0"/>
              <a:t>:</a:t>
            </a:r>
          </a:p>
          <a:p>
            <a:pPr>
              <a:defRPr/>
            </a:pPr>
            <a:r>
              <a:rPr lang="ru-RU" dirty="0" smtClean="0"/>
              <a:t>32% внешних нарушителей могут получить полный доступ ко внутренней сети компании.</a:t>
            </a:r>
          </a:p>
          <a:p>
            <a:pPr>
              <a:defRPr/>
            </a:pPr>
            <a:r>
              <a:rPr lang="ru-RU" dirty="0" smtClean="0"/>
              <a:t>Внутренний нарушитель без привилегированных прав в 84% случаев может получить максимальные права в критически важных системах.</a:t>
            </a:r>
          </a:p>
          <a:p>
            <a:pPr>
              <a:defRPr/>
            </a:pPr>
            <a:r>
              <a:rPr lang="ru-RU" dirty="0" smtClean="0"/>
              <a:t>20% пользователей переходили по мошенническим ссылкам и вводили свои учетные данные / запускали заражённые файлы.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22533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72563" cy="715962"/>
          </a:xfrm>
        </p:spPr>
        <p:txBody>
          <a:bodyPr/>
          <a:lstStyle/>
          <a:p>
            <a:pPr algn="ctr"/>
            <a:r>
              <a:rPr lang="ru-RU" altLang="ru-RU" smtClean="0"/>
              <a:t>Обнаруженные уязвимости в 2011 году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24582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4419600" cy="911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Безопасность</a:t>
            </a:r>
          </a:p>
        </p:txBody>
      </p:sp>
      <p:sp>
        <p:nvSpPr>
          <p:cNvPr id="7171" name="Объект 4"/>
          <p:cNvSpPr>
            <a:spLocks noGrp="1"/>
          </p:cNvSpPr>
          <p:nvPr>
            <p:ph sz="quarter" idx="4294967295"/>
          </p:nvPr>
        </p:nvSpPr>
        <p:spPr>
          <a:xfrm>
            <a:off x="671513" y="1571625"/>
            <a:ext cx="8472487" cy="4524375"/>
          </a:xfrm>
        </p:spPr>
        <p:txBody>
          <a:bodyPr/>
          <a:lstStyle/>
          <a:p>
            <a:pPr eaLnBrk="1" hangingPunct="1"/>
            <a:r>
              <a:rPr lang="ru-RU" altLang="ru-RU" sz="2500" b="1" dirty="0" smtClean="0"/>
              <a:t>ИБ</a:t>
            </a:r>
            <a:r>
              <a:rPr lang="ru-RU" altLang="ru-RU" sz="2500" dirty="0" smtClean="0"/>
              <a:t> – защищенность информации и </a:t>
            </a:r>
            <a:r>
              <a:rPr lang="ru-RU" altLang="ru-RU" sz="2500" u="sng" dirty="0" smtClean="0"/>
              <a:t>поддерживающей инфраструктуры</a:t>
            </a:r>
            <a:r>
              <a:rPr lang="ru-RU" altLang="ru-RU" sz="2500" dirty="0" smtClean="0"/>
              <a:t> от случайных или преднамеренных воздействий естественного или искусственного характера, которые могут нанести </a:t>
            </a:r>
            <a:r>
              <a:rPr lang="ru-RU" altLang="ru-RU" sz="2500" u="sng" dirty="0" smtClean="0"/>
              <a:t>неприемлемый ущерб</a:t>
            </a:r>
            <a:r>
              <a:rPr lang="ru-RU" altLang="ru-RU" sz="2500" dirty="0" smtClean="0"/>
              <a:t> субъектам информационных отношений, в том числе владельцам и пользователям информации и поддерживающей инфраструктуры.</a:t>
            </a:r>
          </a:p>
          <a:p>
            <a:pPr eaLnBrk="1" hangingPunct="1"/>
            <a:r>
              <a:rPr lang="ru-RU" altLang="ru-RU" sz="2500" b="1" dirty="0" smtClean="0"/>
              <a:t>Защита информации </a:t>
            </a:r>
            <a:r>
              <a:rPr lang="ru-RU" altLang="ru-RU" sz="2500" dirty="0" smtClean="0"/>
              <a:t>– это комплекс мероприятий, направленных на обеспечение информационной безопасности.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7173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algn="ctr"/>
            <a:r>
              <a:rPr lang="ru-RU" altLang="ru-RU" smtClean="0"/>
              <a:t>Типы уязвимостей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010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25605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26628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eaLnBrk="1" fontAlgn="auto" hangingPunct="1">
              <a:spcAft>
                <a:spcPts val="0"/>
              </a:spcAft>
              <a:defRPr/>
            </a:pPr>
            <a:r>
              <a:rPr lang="ru-RU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Безопасность информации</a:t>
            </a:r>
          </a:p>
        </p:txBody>
      </p:sp>
      <p:sp>
        <p:nvSpPr>
          <p:cNvPr id="8195" name="Объект 7"/>
          <p:cNvSpPr>
            <a:spLocks noGrp="1"/>
          </p:cNvSpPr>
          <p:nvPr>
            <p:ph sz="half" idx="4294967295"/>
          </p:nvPr>
        </p:nvSpPr>
        <p:spPr>
          <a:xfrm>
            <a:off x="3733799" y="1371600"/>
            <a:ext cx="5338763" cy="4635500"/>
          </a:xfrm>
        </p:spPr>
        <p:txBody>
          <a:bodyPr/>
          <a:lstStyle/>
          <a:p>
            <a:pPr marL="292100" indent="-292100" eaLnBrk="1" hangingPunct="1">
              <a:lnSpc>
                <a:spcPct val="80000"/>
              </a:lnSpc>
            </a:pPr>
            <a:r>
              <a:rPr lang="ru-RU" altLang="ru-RU" dirty="0" smtClean="0"/>
              <a:t>это </a:t>
            </a:r>
            <a:r>
              <a:rPr lang="ru-RU" altLang="ru-RU" i="1" dirty="0" smtClean="0"/>
              <a:t>состояние</a:t>
            </a:r>
            <a:r>
              <a:rPr lang="ru-RU" altLang="ru-RU" dirty="0" smtClean="0"/>
              <a:t> защищённости информационной среды, </a:t>
            </a:r>
          </a:p>
          <a:p>
            <a:pPr marL="292100" indent="-292100" eaLnBrk="1" hangingPunct="1">
              <a:lnSpc>
                <a:spcPct val="80000"/>
              </a:lnSpc>
            </a:pPr>
            <a:r>
              <a:rPr lang="ru-RU" altLang="ru-RU" i="1" dirty="0" smtClean="0"/>
              <a:t>защита информации</a:t>
            </a:r>
            <a:r>
              <a:rPr lang="ru-RU" altLang="ru-RU" dirty="0" smtClean="0"/>
              <a:t> представляет </a:t>
            </a:r>
            <a:r>
              <a:rPr lang="ru-RU" altLang="ru-RU" dirty="0" smtClean="0"/>
              <a:t>собой </a:t>
            </a:r>
            <a:r>
              <a:rPr lang="ru-RU" altLang="ru-RU" i="1" dirty="0" smtClean="0"/>
              <a:t>деятельность</a:t>
            </a:r>
            <a:r>
              <a:rPr lang="ru-RU" altLang="ru-RU" dirty="0" smtClean="0"/>
              <a:t> по предотвращению </a:t>
            </a:r>
            <a:r>
              <a:rPr lang="ru-RU" altLang="ru-RU" dirty="0" smtClean="0"/>
              <a:t>несанкционированных, преднамеренных </a:t>
            </a:r>
            <a:r>
              <a:rPr lang="ru-RU" altLang="ru-RU" dirty="0" smtClean="0"/>
              <a:t>и непреднамеренных воздействий на защищаемую </a:t>
            </a:r>
            <a:r>
              <a:rPr lang="ru-RU" altLang="ru-RU" dirty="0" smtClean="0"/>
              <a:t>информацию</a:t>
            </a:r>
            <a:r>
              <a:rPr lang="ru-RU" altLang="ru-RU" dirty="0"/>
              <a:t> </a:t>
            </a:r>
            <a:r>
              <a:rPr lang="ru-RU" altLang="ru-RU" dirty="0" smtClean="0"/>
              <a:t>и поддерживающую инфраструктуру</a:t>
            </a:r>
            <a:endParaRPr lang="ru-RU" altLang="ru-RU" dirty="0" smtClean="0"/>
          </a:p>
          <a:p>
            <a:pPr marL="292100" indent="-292100" eaLnBrk="1" hangingPunct="1">
              <a:lnSpc>
                <a:spcPct val="80000"/>
              </a:lnSpc>
            </a:pPr>
            <a:r>
              <a:rPr lang="ru-RU" altLang="ru-RU" dirty="0" smtClean="0"/>
              <a:t>то есть </a:t>
            </a:r>
            <a:r>
              <a:rPr lang="ru-RU" altLang="ru-RU" i="1" dirty="0" smtClean="0"/>
              <a:t>процесс</a:t>
            </a:r>
            <a:r>
              <a:rPr lang="ru-RU" altLang="ru-RU" dirty="0" smtClean="0"/>
              <a:t>, направленный на достижение этого состояния.</a:t>
            </a:r>
          </a:p>
        </p:txBody>
      </p:sp>
      <p:pic>
        <p:nvPicPr>
          <p:cNvPr id="8196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057400"/>
            <a:ext cx="3657600" cy="2778125"/>
          </a:xfr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8198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задачи ЗИ</a:t>
            </a:r>
          </a:p>
        </p:txBody>
      </p:sp>
      <p:sp>
        <p:nvSpPr>
          <p:cNvPr id="9219" name="Объект 3"/>
          <p:cNvSpPr>
            <a:spLocks noGrp="1"/>
          </p:cNvSpPr>
          <p:nvPr>
            <p:ph sz="quarter" idx="4294967295"/>
          </p:nvPr>
        </p:nvSpPr>
        <p:spPr>
          <a:xfrm>
            <a:off x="3571875" y="1676400"/>
            <a:ext cx="5572125" cy="4857750"/>
          </a:xfrm>
        </p:spPr>
        <p:txBody>
          <a:bodyPr/>
          <a:lstStyle/>
          <a:p>
            <a:pPr eaLnBrk="1" hangingPunct="1"/>
            <a:r>
              <a:rPr lang="ru-RU" altLang="ru-RU" sz="2700" dirty="0" smtClean="0"/>
              <a:t>Обеспечение следующих  характеристик:</a:t>
            </a:r>
          </a:p>
          <a:p>
            <a:pPr lvl="1" eaLnBrk="1" hangingPunct="1"/>
            <a:r>
              <a:rPr lang="ru-RU" altLang="ru-RU" sz="2800" dirty="0" smtClean="0"/>
              <a:t>Целостность</a:t>
            </a:r>
          </a:p>
          <a:p>
            <a:pPr lvl="1" eaLnBrk="1" hangingPunct="1"/>
            <a:r>
              <a:rPr lang="ru-RU" altLang="ru-RU" sz="2800" dirty="0" smtClean="0"/>
              <a:t>Доступность</a:t>
            </a:r>
          </a:p>
          <a:p>
            <a:pPr lvl="1" eaLnBrk="1" hangingPunct="1"/>
            <a:r>
              <a:rPr lang="ru-RU" altLang="ru-RU" sz="2800" dirty="0" smtClean="0"/>
              <a:t>Конфиденциальность</a:t>
            </a:r>
          </a:p>
          <a:p>
            <a:pPr lvl="1" eaLnBrk="1" hangingPunct="1"/>
            <a:r>
              <a:rPr lang="ru-RU" altLang="ru-RU" sz="2800" dirty="0" smtClean="0"/>
              <a:t>Подотчетность</a:t>
            </a:r>
            <a:endParaRPr lang="ru-RU" altLang="ru-RU" sz="2800" dirty="0" smtClean="0"/>
          </a:p>
          <a:p>
            <a:pPr lvl="1" eaLnBrk="1" hangingPunct="1"/>
            <a:r>
              <a:rPr lang="ru-RU" altLang="ru-RU" sz="2800" dirty="0" smtClean="0"/>
              <a:t>Аутентичность</a:t>
            </a:r>
            <a:endParaRPr lang="ru-RU" altLang="ru-RU" sz="2800" dirty="0" smtClean="0"/>
          </a:p>
          <a:p>
            <a:pPr lvl="1" eaLnBrk="1" hangingPunct="1"/>
            <a:r>
              <a:rPr lang="ru-RU" altLang="ru-RU" sz="2800" dirty="0" smtClean="0"/>
              <a:t>Достоверность</a:t>
            </a:r>
            <a:endParaRPr lang="ru-RU" alt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100" b="1" i="1" dirty="0" smtClean="0"/>
              <a:t>По ГОСТ 133335-4. Методы и средства обеспечения безопасности</a:t>
            </a:r>
          </a:p>
        </p:txBody>
      </p:sp>
      <p:pic>
        <p:nvPicPr>
          <p:cNvPr id="9220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09800"/>
            <a:ext cx="3733800" cy="2697163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9222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001000" cy="1216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Целостность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sz="quarter" idx="4294967295"/>
          </p:nvPr>
        </p:nvSpPr>
        <p:spPr>
          <a:xfrm>
            <a:off x="3124200" y="1295400"/>
            <a:ext cx="6019800" cy="51054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Актуальность и непротиворечивость информации, её защищённость от разрушения и несанкционированного изменения.</a:t>
            </a:r>
          </a:p>
          <a:p>
            <a:pPr eaLnBrk="1" hangingPunct="1"/>
            <a:r>
              <a:rPr lang="ru-RU" altLang="ru-RU" sz="2800" smtClean="0"/>
              <a:t>Типы целостности:</a:t>
            </a:r>
          </a:p>
          <a:p>
            <a:pPr lvl="1" eaLnBrk="1" hangingPunct="1"/>
            <a:r>
              <a:rPr lang="ru-RU" altLang="ru-RU" sz="2800" smtClean="0"/>
              <a:t>Статическая (неизменность ИО)</a:t>
            </a:r>
          </a:p>
          <a:p>
            <a:pPr lvl="1" eaLnBrk="1" hangingPunct="1"/>
            <a:r>
              <a:rPr lang="ru-RU" altLang="ru-RU" sz="2800" smtClean="0"/>
              <a:t>Динамическая (корректное выполнение сложных транзакций).</a:t>
            </a:r>
          </a:p>
        </p:txBody>
      </p:sp>
      <p:pic>
        <p:nvPicPr>
          <p:cNvPr id="10244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3000375" cy="1876425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Доступность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quarter" idx="4294967295"/>
          </p:nvPr>
        </p:nvSpPr>
        <p:spPr>
          <a:xfrm>
            <a:off x="4791075" y="1600200"/>
            <a:ext cx="4352925" cy="4829175"/>
          </a:xfrm>
        </p:spPr>
        <p:txBody>
          <a:bodyPr/>
          <a:lstStyle/>
          <a:p>
            <a:pPr eaLnBrk="1" hangingPunct="1"/>
            <a:r>
              <a:rPr lang="ru-RU" altLang="ru-RU" sz="2700" smtClean="0"/>
              <a:t>Состояние информации (ресурсов автоматизированной информационной системы), при котором субъекты, имеющие право доступа, могут реализовывать их беспрепятственно. </a:t>
            </a:r>
          </a:p>
        </p:txBody>
      </p:sp>
      <p:pic>
        <p:nvPicPr>
          <p:cNvPr id="11268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4041775" cy="3030538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Конфиденциальность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sz="quarter" idx="4294967295"/>
          </p:nvPr>
        </p:nvSpPr>
        <p:spPr>
          <a:xfrm>
            <a:off x="4572000" y="1600200"/>
            <a:ext cx="4572000" cy="4900613"/>
          </a:xfrm>
        </p:spPr>
        <p:txBody>
          <a:bodyPr/>
          <a:lstStyle/>
          <a:p>
            <a:pPr eaLnBrk="1" hangingPunct="1"/>
            <a:r>
              <a:rPr lang="ru-RU" altLang="ru-RU" sz="2700" smtClean="0"/>
              <a:t>Свойство информации, свидетельствующее о том, что информация не сделана доступной или не разглашена неуполномоченным лицам, организациям или процессам.</a:t>
            </a:r>
          </a:p>
        </p:txBody>
      </p:sp>
      <p:pic>
        <p:nvPicPr>
          <p:cNvPr id="12292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3375025" cy="4267200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2294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Аутентичность и достоверность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sz="quarter" idx="4294967295"/>
          </p:nvPr>
        </p:nvSpPr>
        <p:spPr>
          <a:xfrm>
            <a:off x="3457575" y="1600200"/>
            <a:ext cx="5686425" cy="4900613"/>
          </a:xfrm>
        </p:spPr>
        <p:txBody>
          <a:bodyPr/>
          <a:lstStyle/>
          <a:p>
            <a:pPr eaLnBrk="1" hangingPunct="1"/>
            <a:r>
              <a:rPr lang="ru-RU" altLang="ru-RU" sz="2700" b="1" smtClean="0"/>
              <a:t>Аутентичность или подлинность – </a:t>
            </a:r>
            <a:r>
              <a:rPr lang="ru-RU" altLang="ru-RU" sz="2700" smtClean="0"/>
              <a:t>свойство, гарантирующее, что субъект или ресурс идентичны заявленным.</a:t>
            </a:r>
          </a:p>
          <a:p>
            <a:pPr eaLnBrk="1" hangingPunct="1"/>
            <a:r>
              <a:rPr lang="ru-RU" altLang="ru-RU" sz="2700" b="1" smtClean="0"/>
              <a:t>Достоверность — </a:t>
            </a:r>
            <a:r>
              <a:rPr lang="ru-RU" altLang="ru-RU" sz="2700" smtClean="0"/>
              <a:t>свойство соответствия предусмотренному поведению или результату;</a:t>
            </a:r>
          </a:p>
        </p:txBody>
      </p:sp>
      <p:pic>
        <p:nvPicPr>
          <p:cNvPr id="13316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2546350" cy="3816350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3318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33363"/>
            <a:ext cx="8229600" cy="909637"/>
          </a:xfrm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Безопасность информации</a:t>
            </a:r>
          </a:p>
        </p:txBody>
      </p:sp>
      <p:pic>
        <p:nvPicPr>
          <p:cNvPr id="14339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0725"/>
            <a:ext cx="641032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059113" y="6467475"/>
            <a:ext cx="3384550" cy="268288"/>
          </a:xfrm>
          <a:prstGeom prst="rect">
            <a:avLst/>
          </a:prstGeom>
        </p:spPr>
        <p:txBody>
          <a:bodyPr/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200" b="1" dirty="0" smtClean="0">
                <a:solidFill>
                  <a:srgbClr val="2EA08A"/>
                </a:solidFill>
                <a:latin typeface="+mj-lt"/>
              </a:rPr>
              <a:t>Лаборатория информационной безопасности</a:t>
            </a:r>
          </a:p>
        </p:txBody>
      </p:sp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6696075" y="6354763"/>
            <a:ext cx="2376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547688" indent="-2286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buFont typeface="Wingdings 2" pitchFamily="18" charset="2"/>
              <a:buNone/>
            </a:pPr>
            <a:r>
              <a:rPr lang="en-US" altLang="ru-RU" sz="2200">
                <a:solidFill>
                  <a:schemeClr val="tx2"/>
                </a:solidFill>
                <a:latin typeface="Perpetua" pitchFamily="18" charset="0"/>
              </a:rPr>
              <a:t>http://inforsec.ru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>
          <a:defRPr sz="29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3303</TotalTime>
  <Words>813</Words>
  <Application>Microsoft Office PowerPoint</Application>
  <PresentationFormat>Экран (4:3)</PresentationFormat>
  <Paragraphs>192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Verdana</vt:lpstr>
      <vt:lpstr>Arial</vt:lpstr>
      <vt:lpstr>Calibri</vt:lpstr>
      <vt:lpstr>Cambria</vt:lpstr>
      <vt:lpstr>Wingdings 2</vt:lpstr>
      <vt:lpstr>Perpetua</vt:lpstr>
      <vt:lpstr>Wingdings</vt:lpstr>
      <vt:lpstr>Справедливость</vt:lpstr>
      <vt:lpstr>Информационная безопасность организации</vt:lpstr>
      <vt:lpstr>Безопасность</vt:lpstr>
      <vt:lpstr>Безопасность информации</vt:lpstr>
      <vt:lpstr>Основные задачи ЗИ</vt:lpstr>
      <vt:lpstr>Целостность</vt:lpstr>
      <vt:lpstr>Доступность</vt:lpstr>
      <vt:lpstr>Конфиденциальность</vt:lpstr>
      <vt:lpstr>Аутентичность и достоверность</vt:lpstr>
      <vt:lpstr>Безопасность информации</vt:lpstr>
      <vt:lpstr>Виды угроз</vt:lpstr>
      <vt:lpstr>Источники угроз</vt:lpstr>
      <vt:lpstr>Треугольник безопасности 2009 год</vt:lpstr>
      <vt:lpstr>Треугольник безопасности 2011 год</vt:lpstr>
      <vt:lpstr>Ресурс, как объект защиты</vt:lpstr>
      <vt:lpstr>Проблема установления рационального баланса</vt:lpstr>
      <vt:lpstr>«Голая» статистика</vt:lpstr>
      <vt:lpstr>«Голая» статистика</vt:lpstr>
      <vt:lpstr>Реальное состояние защищённости</vt:lpstr>
      <vt:lpstr>Обнаруженные уязвимости в 2011 году</vt:lpstr>
      <vt:lpstr>Типы уязвимостей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Lysyak</cp:lastModifiedBy>
  <cp:revision>37</cp:revision>
  <cp:lastPrinted>1601-01-01T00:00:00Z</cp:lastPrinted>
  <dcterms:created xsi:type="dcterms:W3CDTF">2012-02-13T08:58:03Z</dcterms:created>
  <dcterms:modified xsi:type="dcterms:W3CDTF">2015-02-05T10:45:57Z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